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35"/>
  </p:notesMasterIdLst>
  <p:handoutMasterIdLst>
    <p:handoutMasterId r:id="rId36"/>
  </p:handoutMasterIdLst>
  <p:sldIdLst>
    <p:sldId id="256" r:id="rId2"/>
    <p:sldId id="263" r:id="rId3"/>
    <p:sldId id="273" r:id="rId4"/>
    <p:sldId id="269" r:id="rId5"/>
    <p:sldId id="299" r:id="rId6"/>
    <p:sldId id="329" r:id="rId7"/>
    <p:sldId id="290" r:id="rId8"/>
    <p:sldId id="294" r:id="rId9"/>
    <p:sldId id="307" r:id="rId10"/>
    <p:sldId id="291" r:id="rId11"/>
    <p:sldId id="306" r:id="rId12"/>
    <p:sldId id="330" r:id="rId13"/>
    <p:sldId id="309" r:id="rId14"/>
    <p:sldId id="314" r:id="rId15"/>
    <p:sldId id="312" r:id="rId16"/>
    <p:sldId id="316" r:id="rId17"/>
    <p:sldId id="317" r:id="rId18"/>
    <p:sldId id="331" r:id="rId19"/>
    <p:sldId id="318" r:id="rId20"/>
    <p:sldId id="319" r:id="rId21"/>
    <p:sldId id="285" r:id="rId22"/>
    <p:sldId id="320" r:id="rId23"/>
    <p:sldId id="321" r:id="rId24"/>
    <p:sldId id="322" r:id="rId25"/>
    <p:sldId id="323" r:id="rId26"/>
    <p:sldId id="324" r:id="rId27"/>
    <p:sldId id="325" r:id="rId28"/>
    <p:sldId id="326" r:id="rId29"/>
    <p:sldId id="327" r:id="rId30"/>
    <p:sldId id="332" r:id="rId31"/>
    <p:sldId id="288" r:id="rId32"/>
    <p:sldId id="305" r:id="rId33"/>
    <p:sldId id="328" r:id="rId34"/>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0C25A38E-70BB-420B-AC64-3BC87D501132}">
          <p14:sldIdLst>
            <p14:sldId id="256"/>
            <p14:sldId id="263"/>
            <p14:sldId id="273"/>
            <p14:sldId id="269"/>
            <p14:sldId id="299"/>
          </p14:sldIdLst>
        </p14:section>
        <p14:section name="Preliminares" id="{21BBC927-F13D-456B-8AFF-F39876069641}">
          <p14:sldIdLst>
            <p14:sldId id="329"/>
            <p14:sldId id="290"/>
            <p14:sldId id="294"/>
            <p14:sldId id="307"/>
            <p14:sldId id="291"/>
            <p14:sldId id="306"/>
          </p14:sldIdLst>
        </p14:section>
        <p14:section name="Control" id="{3E860E1C-9329-494F-B783-D36824354B7E}">
          <p14:sldIdLst>
            <p14:sldId id="330"/>
            <p14:sldId id="309"/>
            <p14:sldId id="314"/>
            <p14:sldId id="312"/>
            <p14:sldId id="316"/>
            <p14:sldId id="317"/>
          </p14:sldIdLst>
        </p14:section>
        <p14:section name="Coordinacion" id="{C75D90F2-94BB-4018-9FF9-747C5590B289}">
          <p14:sldIdLst>
            <p14:sldId id="331"/>
            <p14:sldId id="318"/>
            <p14:sldId id="319"/>
            <p14:sldId id="285"/>
            <p14:sldId id="320"/>
            <p14:sldId id="321"/>
            <p14:sldId id="322"/>
            <p14:sldId id="323"/>
            <p14:sldId id="324"/>
            <p14:sldId id="325"/>
            <p14:sldId id="326"/>
            <p14:sldId id="327"/>
          </p14:sldIdLst>
        </p14:section>
        <p14:section name="Conclusiones" id="{404F44DC-EE68-4533-9C56-C1AD22433570}">
          <p14:sldIdLst>
            <p14:sldId id="332"/>
            <p14:sldId id="288"/>
            <p14:sldId id="305"/>
            <p14:sldId id="328"/>
          </p14:sldIdLst>
        </p14:section>
      </p14:sectionLst>
    </p:ex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autoAdjust="0"/>
    <p:restoredTop sz="94648" autoAdjust="0"/>
  </p:normalViewPr>
  <p:slideViewPr>
    <p:cSldViewPr snapToGrid="0">
      <p:cViewPr varScale="1">
        <p:scale>
          <a:sx n="75" d="100"/>
          <a:sy n="75" d="100"/>
        </p:scale>
        <p:origin x="869" y="43"/>
      </p:cViewPr>
      <p:guideLst>
        <p:guide orient="horz" pos="2183"/>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1" d="100"/>
          <a:sy n="81" d="100"/>
        </p:scale>
        <p:origin x="3978"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62B80FE-187A-4085-BD71-F0873FF7BD68}" type="datetime1">
              <a:rPr lang="es-ES" smtClean="0"/>
              <a:t>28/06/2024</a:t>
            </a:fld>
            <a:endParaRPr lang="es-ES"/>
          </a:p>
        </p:txBody>
      </p:sp>
      <p:sp>
        <p:nvSpPr>
          <p:cNvPr id="4" name="Marcador de pie de página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número de diapositiva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90168E-626C-4E60-93C0-A00D25609468}" type="slidenum">
              <a:rPr lang="es-ES" smtClean="0"/>
              <a:t>‹Nº›</a:t>
            </a:fld>
            <a:endParaRPr lang="es-ES"/>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f hdr="0" ftr="0" dt="0"/>
</p:handoutMaster>
</file>

<file path=ppt/media/image1.jpg>
</file>

<file path=ppt/media/image10.jpe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28.png>
</file>

<file path=ppt/media/image29.jpeg>
</file>

<file path=ppt/media/image3.png>
</file>

<file path=ppt/media/image30.jpeg>
</file>

<file path=ppt/media/image31.jpeg>
</file>

<file path=ppt/media/image32.png>
</file>

<file path=ppt/media/image33.png>
</file>

<file path=ppt/media/image34.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D59A2BD-4571-4110-BB3E-5D004DE434FA}" type="datetime1">
              <a:rPr lang="es-ES" noProof="0" smtClean="0"/>
              <a:t>28/06/2024</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6B3AB32-59DF-41F1-9618-EDFBF5049629}" type="slidenum">
              <a:rPr lang="es-ES" noProof="0" smtClean="0"/>
              <a:t>‹Nº›</a:t>
            </a:fld>
            <a:endParaRPr lang="es-ES" noProof="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r>
              <a:rPr lang="es-ES" dirty="0"/>
              <a:t>Presentarme y mencionar a Héctor</a:t>
            </a:r>
          </a:p>
        </p:txBody>
      </p:sp>
      <p:sp>
        <p:nvSpPr>
          <p:cNvPr id="4" name="Marcador de número de diapositiva 3"/>
          <p:cNvSpPr>
            <a:spLocks noGrp="1"/>
          </p:cNvSpPr>
          <p:nvPr>
            <p:ph type="sldNum" sz="quarter" idx="5"/>
          </p:nvPr>
        </p:nvSpPr>
        <p:spPr/>
        <p:txBody>
          <a:bodyPr rtlCol="0"/>
          <a:lstStyle/>
          <a:p>
            <a:pPr rtl="0"/>
            <a:fld id="{C6B3AB32-59DF-41F1-9618-EDFBF5049629}" type="slidenum">
              <a:rPr lang="es-ES" smtClean="0"/>
              <a:t>1</a:t>
            </a:fld>
            <a:endParaRPr lang="es-ES"/>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Mostrar este ejemplo de simulación y mencionar que lo que vemos es Paparazzi GCS, lo veremos más adelante este mismo ejemplo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11</a:t>
            </a:fld>
            <a:endParaRPr lang="es-ES" noProof="0"/>
          </a:p>
        </p:txBody>
      </p:sp>
    </p:spTree>
    <p:extLst>
      <p:ext uri="{BB962C8B-B14F-4D97-AF65-F5344CB8AC3E}">
        <p14:creationId xmlns:p14="http://schemas.microsoft.com/office/powerpoint/2010/main" val="616907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Poco que decir aquí, esta fue la primera prueba de vuelo con el firmware por defecto en Paparazzi. </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13</a:t>
            </a:fld>
            <a:endParaRPr lang="es-ES" noProof="0"/>
          </a:p>
        </p:txBody>
      </p:sp>
    </p:spTree>
    <p:extLst>
      <p:ext uri="{BB962C8B-B14F-4D97-AF65-F5344CB8AC3E}">
        <p14:creationId xmlns:p14="http://schemas.microsoft.com/office/powerpoint/2010/main" val="579863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Resultados tras ajustar el PID. Ahora hace lo que queremos, es decir, mantenerse mas o menos estático a cierta altura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14</a:t>
            </a:fld>
            <a:endParaRPr lang="es-ES" noProof="0"/>
          </a:p>
        </p:txBody>
      </p:sp>
    </p:spTree>
    <p:extLst>
      <p:ext uri="{BB962C8B-B14F-4D97-AF65-F5344CB8AC3E}">
        <p14:creationId xmlns:p14="http://schemas.microsoft.com/office/powerpoint/2010/main" val="34725765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que esto es el control que se ha elegido para control de verdad con movimiento, en la imagen derecha ejemplo de lo que es un GVF y en la izquierda las componentes y variables de GVF en un vehículo. Entraremos en más detalle en preguntas si así se desea.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15</a:t>
            </a:fld>
            <a:endParaRPr lang="es-ES" noProof="0"/>
          </a:p>
        </p:txBody>
      </p:sp>
    </p:spTree>
    <p:extLst>
      <p:ext uri="{BB962C8B-B14F-4D97-AF65-F5344CB8AC3E}">
        <p14:creationId xmlns:p14="http://schemas.microsoft.com/office/powerpoint/2010/main" val="1146848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Faltaba GVF para </a:t>
            </a:r>
            <a:r>
              <a:rPr lang="es-ES" dirty="0" err="1"/>
              <a:t>rotorcrafts</a:t>
            </a:r>
            <a:r>
              <a:rPr lang="es-ES" dirty="0"/>
              <a:t>, por tanto se hizo el control mínimo y se añadió 2 funciones nuevas. Explicar todo, levemente.</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16</a:t>
            </a:fld>
            <a:endParaRPr lang="es-ES" noProof="0"/>
          </a:p>
        </p:txBody>
      </p:sp>
    </p:spTree>
    <p:extLst>
      <p:ext uri="{BB962C8B-B14F-4D97-AF65-F5344CB8AC3E}">
        <p14:creationId xmlns:p14="http://schemas.microsoft.com/office/powerpoint/2010/main" val="839163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que estoy simulando un </a:t>
            </a:r>
            <a:r>
              <a:rPr lang="es-ES" dirty="0" err="1"/>
              <a:t>rotorcraft</a:t>
            </a:r>
            <a:r>
              <a:rPr lang="es-ES" dirty="0"/>
              <a:t> con GVF y modificando los parámetros que se ven en pantalla.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17</a:t>
            </a:fld>
            <a:endParaRPr lang="es-ES" noProof="0"/>
          </a:p>
        </p:txBody>
      </p:sp>
    </p:spTree>
    <p:extLst>
      <p:ext uri="{BB962C8B-B14F-4D97-AF65-F5344CB8AC3E}">
        <p14:creationId xmlns:p14="http://schemas.microsoft.com/office/powerpoint/2010/main" val="42579842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18</a:t>
            </a:fld>
            <a:endParaRPr lang="es-ES" noProof="0"/>
          </a:p>
        </p:txBody>
      </p:sp>
    </p:spTree>
    <p:extLst>
      <p:ext uri="{BB962C8B-B14F-4D97-AF65-F5344CB8AC3E}">
        <p14:creationId xmlns:p14="http://schemas.microsoft.com/office/powerpoint/2010/main" val="2842564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el funcionamiento lógico e intuitivo de ambos algoritmos, es decir, que se trata de conseguir con ellos</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19</a:t>
            </a:fld>
            <a:endParaRPr lang="es-ES" noProof="0"/>
          </a:p>
        </p:txBody>
      </p:sp>
    </p:spTree>
    <p:extLst>
      <p:ext uri="{BB962C8B-B14F-4D97-AF65-F5344CB8AC3E}">
        <p14:creationId xmlns:p14="http://schemas.microsoft.com/office/powerpoint/2010/main" val="38085694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que para las formaciones circulares solo se tuvo que hacer una adaptación. Mencionar que solo funcionan con GVF. Para segmentos paralelos, nos basamos en el ejemplo anterior pero con grandes modificaciones, explicar la normalización </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20</a:t>
            </a:fld>
            <a:endParaRPr lang="es-ES" noProof="0"/>
          </a:p>
        </p:txBody>
      </p:sp>
    </p:spTree>
    <p:extLst>
      <p:ext uri="{BB962C8B-B14F-4D97-AF65-F5344CB8AC3E}">
        <p14:creationId xmlns:p14="http://schemas.microsoft.com/office/powerpoint/2010/main" val="2413322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lo que esta pasando en el vídeo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21</a:t>
            </a:fld>
            <a:endParaRPr lang="es-ES" noProof="0"/>
          </a:p>
        </p:txBody>
      </p:sp>
    </p:spTree>
    <p:extLst>
      <p:ext uri="{BB962C8B-B14F-4D97-AF65-F5344CB8AC3E}">
        <p14:creationId xmlns:p14="http://schemas.microsoft.com/office/powerpoint/2010/main" val="3240600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Hablar rápidamente de cada subsección</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a:t>
            </a:fld>
            <a:endParaRPr lang="es-ES" noProof="0"/>
          </a:p>
        </p:txBody>
      </p:sp>
    </p:spTree>
    <p:extLst>
      <p:ext uri="{BB962C8B-B14F-4D97-AF65-F5344CB8AC3E}">
        <p14:creationId xmlns:p14="http://schemas.microsoft.com/office/powerpoint/2010/main" val="40935111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Resultados del ángulo entre vehículos. Mencionar que no llego a 0 porque faltaba K (parte del algoritmo, no lo he mencionado hasta ahora). La K baja evita posibles errores y fluctuaciones extrañas, pero consigue que no pueda llegar a 0 absoluto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22</a:t>
            </a:fld>
            <a:endParaRPr lang="es-ES" noProof="0"/>
          </a:p>
        </p:txBody>
      </p:sp>
    </p:spTree>
    <p:extLst>
      <p:ext uri="{BB962C8B-B14F-4D97-AF65-F5344CB8AC3E}">
        <p14:creationId xmlns:p14="http://schemas.microsoft.com/office/powerpoint/2010/main" val="983233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de nuevo, casi lo mismo pero en segmentos</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23</a:t>
            </a:fld>
            <a:endParaRPr lang="es-ES" noProof="0"/>
          </a:p>
        </p:txBody>
      </p:sp>
    </p:spTree>
    <p:extLst>
      <p:ext uri="{BB962C8B-B14F-4D97-AF65-F5344CB8AC3E}">
        <p14:creationId xmlns:p14="http://schemas.microsoft.com/office/powerpoint/2010/main" val="162704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Mismo grafico adaptado a segmentos paralelos.</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24</a:t>
            </a:fld>
            <a:endParaRPr lang="es-ES" noProof="0"/>
          </a:p>
        </p:txBody>
      </p:sp>
    </p:spTree>
    <p:extLst>
      <p:ext uri="{BB962C8B-B14F-4D97-AF65-F5344CB8AC3E}">
        <p14:creationId xmlns:p14="http://schemas.microsoft.com/office/powerpoint/2010/main" val="16587259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que el resultado del control en Paparazzi no se mostro aun porque no era suficientemente bueno. Aquí el video, pasaremos al firmware de </a:t>
            </a:r>
            <a:r>
              <a:rPr lang="es-ES" dirty="0" err="1"/>
              <a:t>Bitcraze</a:t>
            </a:r>
            <a:r>
              <a:rPr lang="es-ES" dirty="0"/>
              <a:t> como consecuencia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25</a:t>
            </a:fld>
            <a:endParaRPr lang="es-ES" noProof="0"/>
          </a:p>
        </p:txBody>
      </p:sp>
    </p:spTree>
    <p:extLst>
      <p:ext uri="{BB962C8B-B14F-4D97-AF65-F5344CB8AC3E}">
        <p14:creationId xmlns:p14="http://schemas.microsoft.com/office/powerpoint/2010/main" val="10912581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que podemos ver que el control y por tanto formaciones en el firmware de </a:t>
            </a:r>
            <a:r>
              <a:rPr lang="es-ES" dirty="0" err="1"/>
              <a:t>Bitcraze</a:t>
            </a:r>
            <a:r>
              <a:rPr lang="es-ES" dirty="0"/>
              <a:t> era mucho mejor, pero se ha añadido una última simulación para comprobar si los resultados eran buenos, ya que no pueden seguir segmentos en bucle por un bug. </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26</a:t>
            </a:fld>
            <a:endParaRPr lang="es-ES" noProof="0"/>
          </a:p>
        </p:txBody>
      </p:sp>
    </p:spTree>
    <p:extLst>
      <p:ext uri="{BB962C8B-B14F-4D97-AF65-F5344CB8AC3E}">
        <p14:creationId xmlns:p14="http://schemas.microsoft.com/office/powerpoint/2010/main" val="23003658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Por último se ha hecho esta simulación / animación que verifica que de verdad funciona, dando la siguiente diapositiva como resultado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27</a:t>
            </a:fld>
            <a:endParaRPr lang="es-ES" noProof="0"/>
          </a:p>
        </p:txBody>
      </p:sp>
    </p:spTree>
    <p:extLst>
      <p:ext uri="{BB962C8B-B14F-4D97-AF65-F5344CB8AC3E}">
        <p14:creationId xmlns:p14="http://schemas.microsoft.com/office/powerpoint/2010/main" val="42668517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Resultados gráficos de desajuste entre ellos en el segmento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28</a:t>
            </a:fld>
            <a:endParaRPr lang="es-ES" noProof="0"/>
          </a:p>
        </p:txBody>
      </p:sp>
    </p:spTree>
    <p:extLst>
      <p:ext uri="{BB962C8B-B14F-4D97-AF65-F5344CB8AC3E}">
        <p14:creationId xmlns:p14="http://schemas.microsoft.com/office/powerpoint/2010/main" val="14232611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Resultados gráficos de velocidad del dron simulado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29</a:t>
            </a:fld>
            <a:endParaRPr lang="es-ES" noProof="0"/>
          </a:p>
        </p:txBody>
      </p:sp>
    </p:spTree>
    <p:extLst>
      <p:ext uri="{BB962C8B-B14F-4D97-AF65-F5344CB8AC3E}">
        <p14:creationId xmlns:p14="http://schemas.microsoft.com/office/powerpoint/2010/main" val="7559830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que el OBJ2 se extendió mucho por problemas en el firmware, se </a:t>
            </a:r>
            <a:r>
              <a:rPr lang="es-ES" dirty="0" err="1"/>
              <a:t>comprimio</a:t>
            </a:r>
            <a:r>
              <a:rPr lang="es-ES" dirty="0"/>
              <a:t> levemente el OBJ-3 en adelante en cuanto a tiempo. El OBJ-6 </a:t>
            </a:r>
            <a:r>
              <a:rPr lang="es-ES" dirty="0" err="1"/>
              <a:t>decidio</a:t>
            </a:r>
            <a:r>
              <a:rPr lang="es-ES" dirty="0"/>
              <a:t> hacerse paralelamente al final, es decir memoria a la vez que el PowerPoint. El resto mas o menos en su lugar</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31</a:t>
            </a:fld>
            <a:endParaRPr lang="es-ES" noProof="0"/>
          </a:p>
        </p:txBody>
      </p:sp>
    </p:spTree>
    <p:extLst>
      <p:ext uri="{BB962C8B-B14F-4D97-AF65-F5344CB8AC3E}">
        <p14:creationId xmlns:p14="http://schemas.microsoft.com/office/powerpoint/2010/main" val="7192962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Extender con lo que pone en la memoria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32</a:t>
            </a:fld>
            <a:endParaRPr lang="es-ES" noProof="0"/>
          </a:p>
        </p:txBody>
      </p:sp>
    </p:spTree>
    <p:extLst>
      <p:ext uri="{BB962C8B-B14F-4D97-AF65-F5344CB8AC3E}">
        <p14:creationId xmlns:p14="http://schemas.microsoft.com/office/powerpoint/2010/main" val="2394727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De nuevo, lo que pone aquí. Extender y mencionar de forma natural</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3</a:t>
            </a:fld>
            <a:endParaRPr lang="es-ES" noProof="0"/>
          </a:p>
        </p:txBody>
      </p:sp>
    </p:spTree>
    <p:extLst>
      <p:ext uri="{BB962C8B-B14F-4D97-AF65-F5344CB8AC3E}">
        <p14:creationId xmlns:p14="http://schemas.microsoft.com/office/powerpoint/2010/main" val="12856846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Preparate</a:t>
            </a:r>
            <a:r>
              <a:rPr lang="es-ES" dirty="0"/>
              <a:t> para responder GVF y coordinación preguntas. Good </a:t>
            </a:r>
            <a:r>
              <a:rPr lang="es-ES" dirty="0" err="1"/>
              <a:t>luck</a:t>
            </a:r>
            <a:r>
              <a:rPr lang="es-ES"/>
              <a:t>.</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33</a:t>
            </a:fld>
            <a:endParaRPr lang="es-ES" noProof="0"/>
          </a:p>
        </p:txBody>
      </p:sp>
    </p:spTree>
    <p:extLst>
      <p:ext uri="{BB962C8B-B14F-4D97-AF65-F5344CB8AC3E}">
        <p14:creationId xmlns:p14="http://schemas.microsoft.com/office/powerpoint/2010/main" val="4091831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que de esta forma esta hecha la estructura del TFG, el PowerPoint y </a:t>
            </a:r>
            <a:r>
              <a:rPr lang="es-ES" dirty="0" err="1"/>
              <a:t>asi</a:t>
            </a:r>
            <a:r>
              <a:rPr lang="es-ES" dirty="0"/>
              <a:t> se ha decidido los objetivos</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4</a:t>
            </a:fld>
            <a:endParaRPr lang="es-ES" noProof="0"/>
          </a:p>
        </p:txBody>
      </p:sp>
    </p:spTree>
    <p:extLst>
      <p:ext uri="{BB962C8B-B14F-4D97-AF65-F5344CB8AC3E}">
        <p14:creationId xmlns:p14="http://schemas.microsoft.com/office/powerpoint/2010/main" val="1965635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que coinciden con los objetivos y finalmente mencionar que al final de esta presentación veremos el resultado final real de la planificación</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5</a:t>
            </a:fld>
            <a:endParaRPr lang="es-ES" noProof="0"/>
          </a:p>
        </p:txBody>
      </p:sp>
    </p:spTree>
    <p:extLst>
      <p:ext uri="{BB962C8B-B14F-4D97-AF65-F5344CB8AC3E}">
        <p14:creationId xmlns:p14="http://schemas.microsoft.com/office/powerpoint/2010/main" val="1226542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Indicar que se montaron los drones, se configuró la radio y demás y finalmente se uso </a:t>
            </a:r>
            <a:r>
              <a:rPr lang="es-ES" dirty="0" err="1"/>
              <a:t>Crazyflie</a:t>
            </a:r>
            <a:r>
              <a:rPr lang="es-ES" dirty="0"/>
              <a:t> Client para las pruebas básicas. Conectar con siguiente diapo</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7</a:t>
            </a:fld>
            <a:endParaRPr lang="es-ES" noProof="0"/>
          </a:p>
        </p:txBody>
      </p:sp>
    </p:spTree>
    <p:extLst>
      <p:ext uri="{BB962C8B-B14F-4D97-AF65-F5344CB8AC3E}">
        <p14:creationId xmlns:p14="http://schemas.microsoft.com/office/powerpoint/2010/main" val="2125600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en especial las cosas en negrita, conectar con la siguiente diapositiva.</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8</a:t>
            </a:fld>
            <a:endParaRPr lang="es-ES" noProof="0"/>
          </a:p>
        </p:txBody>
      </p:sp>
    </p:spTree>
    <p:extLst>
      <p:ext uri="{BB962C8B-B14F-4D97-AF65-F5344CB8AC3E}">
        <p14:creationId xmlns:p14="http://schemas.microsoft.com/office/powerpoint/2010/main" val="3932495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Mencionar que hago aquí, simplemente probar y acelerar levemente el dron con el mando (</a:t>
            </a:r>
            <a:r>
              <a:rPr lang="es-ES" dirty="0" err="1"/>
              <a:t>thrust</a:t>
            </a:r>
            <a:r>
              <a:rPr lang="es-ES" dirty="0"/>
              <a:t> se ve incrementado). Con estas primeras pruebas, podemos pasar a Paparazzi</a:t>
            </a:r>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9</a:t>
            </a:fld>
            <a:endParaRPr lang="es-ES" noProof="0"/>
          </a:p>
        </p:txBody>
      </p:sp>
    </p:spTree>
    <p:extLst>
      <p:ext uri="{BB962C8B-B14F-4D97-AF65-F5344CB8AC3E}">
        <p14:creationId xmlns:p14="http://schemas.microsoft.com/office/powerpoint/2010/main" val="1699488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Explicar ahora que tiene Paparazzi en relación con los </a:t>
            </a:r>
            <a:r>
              <a:rPr lang="es-ES" dirty="0" err="1"/>
              <a:t>Crazyflie</a:t>
            </a:r>
            <a:endParaRPr lang="es-ES" dirty="0"/>
          </a:p>
        </p:txBody>
      </p:sp>
      <p:sp>
        <p:nvSpPr>
          <p:cNvPr id="4" name="Marcador de número de diapositiva 3"/>
          <p:cNvSpPr>
            <a:spLocks noGrp="1"/>
          </p:cNvSpPr>
          <p:nvPr>
            <p:ph type="sldNum" sz="quarter" idx="5"/>
          </p:nvPr>
        </p:nvSpPr>
        <p:spPr/>
        <p:txBody>
          <a:bodyPr/>
          <a:lstStyle/>
          <a:p>
            <a:pPr rtl="0"/>
            <a:fld id="{C6B3AB32-59DF-41F1-9618-EDFBF5049629}" type="slidenum">
              <a:rPr lang="es-ES" noProof="0" smtClean="0"/>
              <a:t>10</a:t>
            </a:fld>
            <a:endParaRPr lang="es-ES" noProof="0"/>
          </a:p>
        </p:txBody>
      </p:sp>
    </p:spTree>
    <p:extLst>
      <p:ext uri="{BB962C8B-B14F-4D97-AF65-F5344CB8AC3E}">
        <p14:creationId xmlns:p14="http://schemas.microsoft.com/office/powerpoint/2010/main" val="2932398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ángulo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ctrTitle"/>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s-ES" noProof="0"/>
              <a:t>Haga clic para editar el estilo de subtítulo del patrón</a:t>
            </a:r>
          </a:p>
        </p:txBody>
      </p:sp>
      <p:sp>
        <p:nvSpPr>
          <p:cNvPr id="4" name="Marcador de fecha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A5BD3A70-0E51-4CA4-A67F-4EF77FF664AE}" type="datetime1">
              <a:rPr lang="es-ES" noProof="0" smtClean="0"/>
              <a:t>28/06/2024</a:t>
            </a:fld>
            <a:endParaRPr lang="es-ES" noProof="0"/>
          </a:p>
        </p:txBody>
      </p:sp>
      <p:sp>
        <p:nvSpPr>
          <p:cNvPr id="5" name="Marcador de pie de página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es-ES" noProof="0"/>
          </a:p>
        </p:txBody>
      </p:sp>
      <p:sp>
        <p:nvSpPr>
          <p:cNvPr id="6" name="Marcador de número de diapositiva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8" name="Rectángulo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ítulo 1"/>
          <p:cNvSpPr>
            <a:spLocks noGrp="1"/>
          </p:cNvSpPr>
          <p:nvPr>
            <p:ph type="title"/>
          </p:nvPr>
        </p:nvSpPr>
        <p:spPr>
          <a:xfrm>
            <a:off x="581192" y="702156"/>
            <a:ext cx="11029616" cy="1013800"/>
          </a:xfrm>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p:txBody>
          <a:bodyPr vert="eaVert" rtlCol="0" anchor="t"/>
          <a:lstStyle>
            <a:lvl1pPr algn="l">
              <a:defRPr/>
            </a:lvl1pPr>
            <a:lvl2pPr algn="l">
              <a:defRPr/>
            </a:lvl2pPr>
            <a:lvl3pPr algn="l">
              <a:defRPr/>
            </a:lvl3pPr>
            <a:lvl4pPr algn="l">
              <a:defRPr/>
            </a:lvl4pPr>
            <a:lvl5pPr algn="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7AB7369C-A929-449C-B0A3-C146AC18C21E}" type="datetime1">
              <a:rPr lang="es-ES" noProof="0" smtClean="0"/>
              <a:t>28/06/2024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ángulo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vertical 1"/>
          <p:cNvSpPr>
            <a:spLocks noGrp="1"/>
          </p:cNvSpPr>
          <p:nvPr>
            <p:ph type="title" orient="vert"/>
          </p:nvPr>
        </p:nvSpPr>
        <p:spPr>
          <a:xfrm>
            <a:off x="8839201" y="675726"/>
            <a:ext cx="2004164" cy="5183073"/>
          </a:xfrm>
        </p:spPr>
        <p:txBody>
          <a:bodyPr vert="eaVert" rtlCol="0"/>
          <a:lstStyle/>
          <a:p>
            <a:pPr rtl="0"/>
            <a:r>
              <a:rPr lang="es-ES" noProof="0"/>
              <a:t>Haga clic para modificar el estilo de título del patrón</a:t>
            </a:r>
          </a:p>
        </p:txBody>
      </p:sp>
      <p:sp>
        <p:nvSpPr>
          <p:cNvPr id="3" name="Marcador de posición de texto vertical 2"/>
          <p:cNvSpPr>
            <a:spLocks noGrp="1"/>
          </p:cNvSpPr>
          <p:nvPr>
            <p:ph type="body" orient="vert" idx="1" hasCustomPrompt="1"/>
          </p:nvPr>
        </p:nvSpPr>
        <p:spPr>
          <a:xfrm>
            <a:off x="774923" y="675726"/>
            <a:ext cx="7896279" cy="5183073"/>
          </a:xfrm>
        </p:spPr>
        <p:txBody>
          <a:bodyPr vert="eaVert" rtlCol="0" anchor="t"/>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97AA86F2-3A5A-4D02-8B9B-C87D18545440}" type="datetime1">
              <a:rPr lang="es-ES" noProof="0" smtClean="0"/>
              <a:t>28/06/2024</a:t>
            </a:fld>
            <a:endParaRPr lang="es-ES" noProof="0"/>
          </a:p>
        </p:txBody>
      </p:sp>
      <p:sp>
        <p:nvSpPr>
          <p:cNvPr id="5" name="Marcador de pie de página 4"/>
          <p:cNvSpPr>
            <a:spLocks noGrp="1"/>
          </p:cNvSpPr>
          <p:nvPr>
            <p:ph type="ftr" sz="quarter" idx="11"/>
          </p:nvPr>
        </p:nvSpPr>
        <p:spPr>
          <a:xfrm>
            <a:off x="774923" y="5951811"/>
            <a:ext cx="7896279" cy="365125"/>
          </a:xfrm>
        </p:spPr>
        <p:txBody>
          <a:bodyPr rtlCol="0"/>
          <a:lstStyle/>
          <a:p>
            <a:pPr rtl="0"/>
            <a:endParaRPr lang="es-ES" noProof="0"/>
          </a:p>
        </p:txBody>
      </p:sp>
      <p:sp>
        <p:nvSpPr>
          <p:cNvPr id="6" name="Marcador de número de diapositiva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7" name="Rectángulo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702156"/>
            <a:ext cx="11029616" cy="1013800"/>
          </a:xfrm>
        </p:spPr>
        <p:txBody>
          <a:bodyPr rtlCol="0"/>
          <a:lstStyle/>
          <a:p>
            <a:pPr rtl="0"/>
            <a:r>
              <a:rPr lang="es-ES" noProof="0"/>
              <a:t>Haga clic para modificar el estilo de título del patrón</a:t>
            </a:r>
          </a:p>
        </p:txBody>
      </p:sp>
      <p:sp>
        <p:nvSpPr>
          <p:cNvPr id="3" name="Marcador de contenido 2"/>
          <p:cNvSpPr>
            <a:spLocks noGrp="1"/>
          </p:cNvSpPr>
          <p:nvPr>
            <p:ph idx="1" hasCustomPrompt="1"/>
          </p:nvPr>
        </p:nvSpPr>
        <p:spPr>
          <a:xfrm>
            <a:off x="581192" y="2180496"/>
            <a:ext cx="11029615" cy="3678303"/>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CDB16895-E4E2-4EFC-B445-25EF0A277568}" type="datetime1">
              <a:rPr lang="es-ES" noProof="0" smtClean="0"/>
              <a:t>28/06/2024</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a:xfrm>
            <a:off x="10558300" y="5956137"/>
            <a:ext cx="1052508" cy="365125"/>
          </a:xfrm>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ángulo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es-ES" noProof="0"/>
              <a:t>Haga clic para modificar el estilo de título del patrón</a:t>
            </a:r>
          </a:p>
        </p:txBody>
      </p:sp>
      <p:sp>
        <p:nvSpPr>
          <p:cNvPr id="3" name="Marcador de texto 2"/>
          <p:cNvSpPr>
            <a:spLocks noGrp="1"/>
          </p:cNvSpPr>
          <p:nvPr>
            <p:ph type="body" idx="1" hasCustomPrompt="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Editar estilos de texto del patrón</a:t>
            </a:r>
          </a:p>
        </p:txBody>
      </p:sp>
      <p:sp>
        <p:nvSpPr>
          <p:cNvPr id="4" name="Marcador de fecha 3"/>
          <p:cNvSpPr>
            <a:spLocks noGrp="1"/>
          </p:cNvSpPr>
          <p:nvPr>
            <p:ph type="dt" sz="half" idx="10"/>
          </p:nvPr>
        </p:nvSpPr>
        <p:spPr/>
        <p:txBody>
          <a:bodyPr rtlCol="0"/>
          <a:lstStyle>
            <a:lvl1pPr>
              <a:defRPr>
                <a:solidFill>
                  <a:schemeClr val="accent1">
                    <a:lumMod val="75000"/>
                    <a:lumOff val="25000"/>
                  </a:schemeClr>
                </a:solidFill>
              </a:defRPr>
            </a:lvl1pPr>
          </a:lstStyle>
          <a:p>
            <a:pPr rtl="0"/>
            <a:fld id="{6BFC61B9-2E64-4803-87CB-E7B05665B08E}" type="datetime1">
              <a:rPr lang="es-ES" noProof="0" smtClean="0"/>
              <a:t>28/06/2024</a:t>
            </a:fld>
            <a:endParaRPr lang="es-ES" noProof="0"/>
          </a:p>
        </p:txBody>
      </p:sp>
      <p:sp>
        <p:nvSpPr>
          <p:cNvPr id="5" name="Marcador de pie de página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6" name="Marcador de número de diapositiva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contenido">
    <p:spTree>
      <p:nvGrpSpPr>
        <p:cNvPr id="1" name=""/>
        <p:cNvGrpSpPr/>
        <p:nvPr/>
      </p:nvGrpSpPr>
      <p:grpSpPr>
        <a:xfrm>
          <a:off x="0" y="0"/>
          <a:ext cx="0" cy="0"/>
          <a:chOff x="0" y="0"/>
          <a:chExt cx="0" cy="0"/>
        </a:xfrm>
      </p:grpSpPr>
      <p:sp>
        <p:nvSpPr>
          <p:cNvPr id="8" name="Rectángulo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3" y="729658"/>
            <a:ext cx="11029616" cy="988332"/>
          </a:xfrm>
        </p:spPr>
        <p:txBody>
          <a:bodyPr rtlCol="0"/>
          <a:lstStyle/>
          <a:p>
            <a:pPr rtl="0"/>
            <a:r>
              <a:rPr lang="es-ES" noProof="0"/>
              <a:t>Haga clic para modificar el estilo de título del patrón</a:t>
            </a:r>
          </a:p>
        </p:txBody>
      </p:sp>
      <p:sp>
        <p:nvSpPr>
          <p:cNvPr id="3" name="Marcador de contenido 2"/>
          <p:cNvSpPr>
            <a:spLocks noGrp="1"/>
          </p:cNvSpPr>
          <p:nvPr>
            <p:ph sz="half" idx="1" hasCustomPrompt="1"/>
          </p:nvPr>
        </p:nvSpPr>
        <p:spPr>
          <a:xfrm>
            <a:off x="581193" y="2228003"/>
            <a:ext cx="5422390" cy="3633047"/>
          </a:xfrm>
        </p:spPr>
        <p:txBody>
          <a:bodyPr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contenido 3"/>
          <p:cNvSpPr>
            <a:spLocks noGrp="1"/>
          </p:cNvSpPr>
          <p:nvPr>
            <p:ph sz="half" idx="2" hasCustomPrompt="1"/>
          </p:nvPr>
        </p:nvSpPr>
        <p:spPr>
          <a:xfrm>
            <a:off x="6188417" y="2228003"/>
            <a:ext cx="5422392" cy="3633047"/>
          </a:xfrm>
        </p:spPr>
        <p:txBody>
          <a:bodyPr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fecha 4"/>
          <p:cNvSpPr>
            <a:spLocks noGrp="1"/>
          </p:cNvSpPr>
          <p:nvPr>
            <p:ph type="dt" sz="half" idx="10"/>
          </p:nvPr>
        </p:nvSpPr>
        <p:spPr/>
        <p:txBody>
          <a:bodyPr rtlCol="0"/>
          <a:lstStyle/>
          <a:p>
            <a:pPr rtl="0"/>
            <a:fld id="{8E882010-2C1C-459A-8A04-815589D1CFB5}" type="datetime1">
              <a:rPr lang="es-ES" noProof="0" smtClean="0"/>
              <a:t>28/06/2024</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1" name="Rectángulo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ítulo 1"/>
          <p:cNvSpPr>
            <a:spLocks noGrp="1"/>
          </p:cNvSpPr>
          <p:nvPr>
            <p:ph type="title"/>
          </p:nvPr>
        </p:nvSpPr>
        <p:spPr>
          <a:xfrm>
            <a:off x="581193" y="729658"/>
            <a:ext cx="11029616" cy="988332"/>
          </a:xfrm>
        </p:spPr>
        <p:txBody>
          <a:bodyPr rtlCol="0"/>
          <a:lstStyle/>
          <a:p>
            <a:pPr rtl="0"/>
            <a:r>
              <a:rPr lang="es-ES" noProof="0"/>
              <a:t>Haga clic para modificar el estilo de título del patrón</a:t>
            </a:r>
          </a:p>
        </p:txBody>
      </p:sp>
      <p:sp>
        <p:nvSpPr>
          <p:cNvPr id="3" name="Marcador de texto 2"/>
          <p:cNvSpPr>
            <a:spLocks noGrp="1"/>
          </p:cNvSpPr>
          <p:nvPr>
            <p:ph type="body" idx="1" hasCustomPrompt="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contenido 3"/>
          <p:cNvSpPr>
            <a:spLocks noGrp="1"/>
          </p:cNvSpPr>
          <p:nvPr>
            <p:ph sz="half" idx="2" hasCustomPrompt="1"/>
          </p:nvPr>
        </p:nvSpPr>
        <p:spPr>
          <a:xfrm>
            <a:off x="581194" y="2926052"/>
            <a:ext cx="5393100" cy="2934999"/>
          </a:xfrm>
        </p:spPr>
        <p:txBody>
          <a:bodyPr rtlCol="0" anchor="t">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p:cNvSpPr>
            <a:spLocks noGrp="1"/>
          </p:cNvSpPr>
          <p:nvPr>
            <p:ph type="body" sz="quarter" idx="3" hasCustomPrompt="1"/>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6" name="Marcador de contenido 5"/>
          <p:cNvSpPr>
            <a:spLocks noGrp="1"/>
          </p:cNvSpPr>
          <p:nvPr>
            <p:ph sz="quarter" idx="4" hasCustomPrompt="1"/>
          </p:nvPr>
        </p:nvSpPr>
        <p:spPr>
          <a:xfrm>
            <a:off x="6217709" y="2926052"/>
            <a:ext cx="5393100" cy="2934999"/>
          </a:xfrm>
        </p:spPr>
        <p:txBody>
          <a:bodyPr rtlCol="0" anchor="t">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fecha 6"/>
          <p:cNvSpPr>
            <a:spLocks noGrp="1"/>
          </p:cNvSpPr>
          <p:nvPr>
            <p:ph type="dt" sz="half" idx="10"/>
          </p:nvPr>
        </p:nvSpPr>
        <p:spPr/>
        <p:txBody>
          <a:bodyPr rtlCol="0"/>
          <a:lstStyle/>
          <a:p>
            <a:pPr rtl="0"/>
            <a:fld id="{FCB43CEF-BC45-40EA-A263-5419DBC74ABA}" type="datetime1">
              <a:rPr lang="es-ES" noProof="0" smtClean="0"/>
              <a:t>28/06/2024</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3" name="Marcador de fecha 2"/>
          <p:cNvSpPr>
            <a:spLocks noGrp="1"/>
          </p:cNvSpPr>
          <p:nvPr>
            <p:ph type="dt" sz="half" idx="10"/>
          </p:nvPr>
        </p:nvSpPr>
        <p:spPr/>
        <p:txBody>
          <a:bodyPr rtlCol="0"/>
          <a:lstStyle/>
          <a:p>
            <a:pPr rtl="0"/>
            <a:fld id="{5B12ACE9-0F9D-4957-A03A-28C094ECFB09}" type="datetime1">
              <a:rPr lang="es-ES" noProof="0" smtClean="0"/>
              <a:t>28/06/2024</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número de diapositiva 4"/>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
        <p:nvSpPr>
          <p:cNvPr id="7" name="Rectángulo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ítulo 1"/>
          <p:cNvSpPr>
            <a:spLocks noGrp="1"/>
          </p:cNvSpPr>
          <p:nvPr>
            <p:ph type="title"/>
          </p:nvPr>
        </p:nvSpPr>
        <p:spPr>
          <a:xfrm>
            <a:off x="575894" y="729658"/>
            <a:ext cx="11029616" cy="988332"/>
          </a:xfrm>
        </p:spPr>
        <p:txBody>
          <a:bodyPr rtlCol="0"/>
          <a:lstStyle/>
          <a:p>
            <a:pPr rtl="0"/>
            <a:r>
              <a:rPr lang="es-ES" noProof="0"/>
              <a:t>Haga clic para modificar el estilo de título del patrón</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F49195E4-F24C-48E7-AAA7-1CA9C0BD8BF2}" type="datetime1">
              <a:rPr lang="es-ES" noProof="0" smtClean="0"/>
              <a:t>28/06/2024</a:t>
            </a:fld>
            <a:endParaRPr lang="es-ES" noProof="0"/>
          </a:p>
        </p:txBody>
      </p:sp>
      <p:sp>
        <p:nvSpPr>
          <p:cNvPr id="3" name="Marcador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Rectángulo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p:cNvSpPr>
            <a:spLocks noGrp="1"/>
          </p:cNvSpPr>
          <p:nvPr>
            <p:ph type="title"/>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es-ES" noProof="0"/>
              <a:t>Haga clic para modificar el estilo de título del patrón</a:t>
            </a:r>
          </a:p>
        </p:txBody>
      </p:sp>
      <p:sp>
        <p:nvSpPr>
          <p:cNvPr id="3" name="Marcador de contenido 2"/>
          <p:cNvSpPr>
            <a:spLocks noGrp="1"/>
          </p:cNvSpPr>
          <p:nvPr>
            <p:ph idx="1" hasCustomPrompt="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texto 3"/>
          <p:cNvSpPr>
            <a:spLocks noGrp="1"/>
          </p:cNvSpPr>
          <p:nvPr>
            <p:ph type="body" sz="half" idx="2" hasCustomPrompt="1"/>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5" name="Marcador de fecha 4"/>
          <p:cNvSpPr>
            <a:spLocks noGrp="1"/>
          </p:cNvSpPr>
          <p:nvPr>
            <p:ph type="dt" sz="half" idx="10"/>
          </p:nvPr>
        </p:nvSpPr>
        <p:spPr/>
        <p:txBody>
          <a:bodyPr rtlCol="0"/>
          <a:lstStyle>
            <a:lvl1pPr>
              <a:defRPr>
                <a:solidFill>
                  <a:schemeClr val="accent1">
                    <a:lumMod val="75000"/>
                    <a:lumOff val="25000"/>
                  </a:schemeClr>
                </a:solidFill>
              </a:defRPr>
            </a:lvl1pPr>
          </a:lstStyle>
          <a:p>
            <a:pPr rtl="0"/>
            <a:fld id="{F14D6C77-251E-49CF-A3A4-53575B637844}" type="datetime1">
              <a:rPr lang="es-ES" noProof="0" smtClean="0"/>
              <a:t>28/06/2024</a:t>
            </a:fld>
            <a:endParaRPr lang="es-ES" noProof="0"/>
          </a:p>
        </p:txBody>
      </p:sp>
      <p:sp>
        <p:nvSpPr>
          <p:cNvPr id="6" name="Marcador de pie de página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es-ES" noProof="0"/>
          </a:p>
        </p:txBody>
      </p:sp>
      <p:sp>
        <p:nvSpPr>
          <p:cNvPr id="7" name="Marcador de número de diapositiva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581193" y="4693389"/>
            <a:ext cx="11029616" cy="566738"/>
          </a:xfrm>
        </p:spPr>
        <p:txBody>
          <a:bodyPr rtlCol="0" anchor="b">
            <a:normAutofit/>
          </a:bodyPr>
          <a:lstStyle>
            <a:lvl1pPr algn="l">
              <a:defRPr sz="2400" b="0">
                <a:solidFill>
                  <a:schemeClr val="accent1"/>
                </a:solidFill>
              </a:defRPr>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s-ES" noProof="0"/>
              <a:t>Haga clic en el icono para agregar una imagen</a:t>
            </a:r>
          </a:p>
        </p:txBody>
      </p:sp>
      <p:sp>
        <p:nvSpPr>
          <p:cNvPr id="4" name="Marcador de texto 3"/>
          <p:cNvSpPr>
            <a:spLocks noGrp="1"/>
          </p:cNvSpPr>
          <p:nvPr>
            <p:ph type="body" sz="half" idx="2" hasCustomPrompt="1"/>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Editar estilos de texto del patrón</a:t>
            </a:r>
          </a:p>
        </p:txBody>
      </p:sp>
      <p:sp>
        <p:nvSpPr>
          <p:cNvPr id="5" name="Marcador de fecha 4"/>
          <p:cNvSpPr>
            <a:spLocks noGrp="1"/>
          </p:cNvSpPr>
          <p:nvPr>
            <p:ph type="dt" sz="half" idx="10"/>
          </p:nvPr>
        </p:nvSpPr>
        <p:spPr/>
        <p:txBody>
          <a:bodyPr rtlCol="0"/>
          <a:lstStyle/>
          <a:p>
            <a:pPr rtl="0"/>
            <a:fld id="{E9145579-8996-47DC-B502-F57BA5EE0C3F}" type="datetime1">
              <a:rPr lang="es-ES" noProof="0" smtClean="0"/>
              <a:t>28/06/2024</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número de diapositiva 6"/>
          <p:cNvSpPr>
            <a:spLocks noGrp="1"/>
          </p:cNvSpPr>
          <p:nvPr>
            <p:ph type="sldNum" sz="quarter" idx="12"/>
          </p:nvPr>
        </p:nvSpPr>
        <p:spPr/>
        <p:txBody>
          <a:bodyPr rtlCol="0"/>
          <a:lstStyle/>
          <a:p>
            <a:pPr rtl="0"/>
            <a:fld id="{D57F1E4F-1CFF-5643-939E-217C01CDF565}" type="slidenum">
              <a:rPr lang="es-ES" noProof="0" smtClean="0"/>
              <a:pPr rtl="0"/>
              <a:t>‹Nº›</a:t>
            </a:fld>
            <a:endParaRPr lang="es-ES" noProof="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es-ES" noProof="0"/>
              <a:t>Haga clic para modificar el estilo de título del patrón</a:t>
            </a:r>
          </a:p>
        </p:txBody>
      </p:sp>
      <p:sp>
        <p:nvSpPr>
          <p:cNvPr id="3" name="Marcador de texto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7898D00D-BFF0-4905-B83F-0A28806F5CB7}" type="datetime1">
              <a:rPr lang="es-ES" noProof="0" smtClean="0"/>
              <a:t>28/06/2024</a:t>
            </a:fld>
            <a:endParaRPr lang="es-ES" noProof="0"/>
          </a:p>
        </p:txBody>
      </p:sp>
      <p:sp>
        <p:nvSpPr>
          <p:cNvPr id="5" name="Marcador de pie de página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es-ES" noProof="0"/>
          </a:p>
        </p:txBody>
      </p:sp>
      <p:sp>
        <p:nvSpPr>
          <p:cNvPr id="6" name="Marcador de número de diapositiva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es-ES" noProof="0" smtClean="0"/>
              <a:pPr rtl="0"/>
              <a:t>‹Nº›</a:t>
            </a:fld>
            <a:endParaRPr lang="es-ES" noProof="0"/>
          </a:p>
        </p:txBody>
      </p:sp>
      <p:sp>
        <p:nvSpPr>
          <p:cNvPr id="9" name="Rectángulo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ángulo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ángulo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ideo" Target="https://www.youtube.com/embed/BFORPigGr-Q?feature=oembed" TargetMode="Externa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video" Target="https://www.youtube.com/embed/J5HgxetpWuw?feature=oembed" TargetMode="Externa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video" Target="https://www.youtube.com/embed/ZiyoCfRsOhw?feature=oembed" TargetMode="Externa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video" Target="https://www.youtube.com/embed/duwg_wKjzXA?feature=oembed" TargetMode="External"/><Relationship Id="rId4" Type="http://schemas.openxmlformats.org/officeDocument/2006/relationships/image" Target="../media/image25.jpe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9.xml"/><Relationship Id="rId1" Type="http://schemas.openxmlformats.org/officeDocument/2006/relationships/video" Target="https://www.youtube.com/embed/YG24dq8Kez4?feature=oembed" TargetMode="External"/><Relationship Id="rId4" Type="http://schemas.openxmlformats.org/officeDocument/2006/relationships/image" Target="../media/image27.jpe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9.xml"/><Relationship Id="rId1" Type="http://schemas.openxmlformats.org/officeDocument/2006/relationships/video" Target="https://www.youtube.com/embed/Oc2VcFHp7ms?feature=oembed" TargetMode="External"/><Relationship Id="rId4" Type="http://schemas.openxmlformats.org/officeDocument/2006/relationships/image" Target="../media/image29.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9.xml"/><Relationship Id="rId1" Type="http://schemas.openxmlformats.org/officeDocument/2006/relationships/video" Target="https://www.youtube.com/embed/2lfZAnbR1Ro?feature=oembed" TargetMode="External"/><Relationship Id="rId4" Type="http://schemas.openxmlformats.org/officeDocument/2006/relationships/image" Target="../media/image30.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9.xml"/><Relationship Id="rId1" Type="http://schemas.openxmlformats.org/officeDocument/2006/relationships/video" Target="https://www.youtube.com/embed/R9QIEWbGL10?feature=oembed" TargetMode="External"/><Relationship Id="rId4" Type="http://schemas.openxmlformats.org/officeDocument/2006/relationships/image" Target="../media/image31.jpe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ángulo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grpSp>
        <p:nvGrpSpPr>
          <p:cNvPr id="17" name="Grupo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ángulo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s-ES"/>
            </a:p>
          </p:txBody>
        </p:sp>
        <p:sp>
          <p:nvSpPr>
            <p:cNvPr id="19" name="Rectángulo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s-ES"/>
            </a:p>
          </p:txBody>
        </p:sp>
        <p:sp>
          <p:nvSpPr>
            <p:cNvPr id="20" name="Rectángulo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s-ES"/>
            </a:p>
          </p:txBody>
        </p:sp>
      </p:grpSp>
      <p:sp>
        <p:nvSpPr>
          <p:cNvPr id="22" name="Rectángulo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s-ES"/>
          </a:p>
        </p:txBody>
      </p:sp>
      <p:sp>
        <p:nvSpPr>
          <p:cNvPr id="2" name="Título 1">
            <a:extLst>
              <a:ext uri="{FF2B5EF4-FFF2-40B4-BE49-F238E27FC236}">
                <a16:creationId xmlns:a16="http://schemas.microsoft.com/office/drawing/2014/main" id="{C02C5318-1A1E-49D0-B2E2-A4B0FA9E8A40}"/>
              </a:ext>
            </a:extLst>
          </p:cNvPr>
          <p:cNvSpPr>
            <a:spLocks noGrp="1"/>
          </p:cNvSpPr>
          <p:nvPr>
            <p:ph type="ctrTitle"/>
          </p:nvPr>
        </p:nvSpPr>
        <p:spPr>
          <a:xfrm>
            <a:off x="446534" y="4431624"/>
            <a:ext cx="11262865" cy="1389006"/>
          </a:xfrm>
        </p:spPr>
        <p:txBody>
          <a:bodyPr rtlCol="0" anchor="ctr">
            <a:noAutofit/>
          </a:bodyPr>
          <a:lstStyle/>
          <a:p>
            <a:pPr algn="ctr" rtl="0"/>
            <a:r>
              <a:rPr lang="es-ES" sz="4900" cap="none" dirty="0">
                <a:solidFill>
                  <a:schemeClr val="bg1"/>
                </a:solidFill>
              </a:rPr>
              <a:t>Control y coordinación de drones </a:t>
            </a:r>
            <a:r>
              <a:rPr lang="es-ES" sz="4900" cap="none" dirty="0" err="1">
                <a:solidFill>
                  <a:schemeClr val="bg1"/>
                </a:solidFill>
              </a:rPr>
              <a:t>Crazyflie</a:t>
            </a:r>
            <a:endParaRPr lang="es-ES" sz="4900" cap="none" dirty="0">
              <a:solidFill>
                <a:schemeClr val="bg1"/>
              </a:solidFill>
            </a:endParaRPr>
          </a:p>
        </p:txBody>
      </p:sp>
      <p:sp>
        <p:nvSpPr>
          <p:cNvPr id="3" name="Subtítulo 2">
            <a:extLst>
              <a:ext uri="{FF2B5EF4-FFF2-40B4-BE49-F238E27FC236}">
                <a16:creationId xmlns:a16="http://schemas.microsoft.com/office/drawing/2014/main" id="{48B6CF59-4E5B-494D-A2F7-97ADD01E6497}"/>
              </a:ext>
            </a:extLst>
          </p:cNvPr>
          <p:cNvSpPr>
            <a:spLocks noGrp="1"/>
          </p:cNvSpPr>
          <p:nvPr>
            <p:ph type="subTitle" idx="1"/>
          </p:nvPr>
        </p:nvSpPr>
        <p:spPr>
          <a:xfrm>
            <a:off x="446535" y="5827746"/>
            <a:ext cx="5649466" cy="562817"/>
          </a:xfrm>
        </p:spPr>
        <p:txBody>
          <a:bodyPr rtlCol="0">
            <a:normAutofit/>
          </a:bodyPr>
          <a:lstStyle/>
          <a:p>
            <a:pPr algn="ctr" rtl="0"/>
            <a:r>
              <a:rPr lang="es-ES" b="1" cap="small" dirty="0">
                <a:solidFill>
                  <a:schemeClr val="bg1"/>
                </a:solidFill>
              </a:rPr>
              <a:t>Alumno: </a:t>
            </a:r>
            <a:r>
              <a:rPr lang="es-ES" cap="small" dirty="0">
                <a:solidFill>
                  <a:schemeClr val="bg1"/>
                </a:solidFill>
              </a:rPr>
              <a:t>Ángel Hurtado Flores</a:t>
            </a:r>
          </a:p>
        </p:txBody>
      </p:sp>
      <p:sp>
        <p:nvSpPr>
          <p:cNvPr id="6" name="Marcador de número de diapositiva 5">
            <a:extLst>
              <a:ext uri="{FF2B5EF4-FFF2-40B4-BE49-F238E27FC236}">
                <a16:creationId xmlns:a16="http://schemas.microsoft.com/office/drawing/2014/main" id="{85E91F98-0078-3F0A-B4BF-80E8A7EB0C55}"/>
              </a:ext>
            </a:extLst>
          </p:cNvPr>
          <p:cNvSpPr>
            <a:spLocks noGrp="1"/>
          </p:cNvSpPr>
          <p:nvPr>
            <p:ph type="sldNum" sz="quarter" idx="12"/>
          </p:nvPr>
        </p:nvSpPr>
        <p:spPr/>
        <p:txBody>
          <a:bodyPr/>
          <a:lstStyle/>
          <a:p>
            <a:pPr rtl="0"/>
            <a:fld id="{D57F1E4F-1CFF-5643-939E-217C01CDF565}" type="slidenum">
              <a:rPr lang="es-ES" sz="1600" noProof="0" smtClean="0">
                <a:solidFill>
                  <a:schemeClr val="bg1"/>
                </a:solidFill>
              </a:rPr>
              <a:pPr rtl="0"/>
              <a:t>1</a:t>
            </a:fld>
            <a:endParaRPr lang="es-ES" noProof="0" dirty="0">
              <a:solidFill>
                <a:schemeClr val="bg1"/>
              </a:solidFill>
            </a:endParaRPr>
          </a:p>
        </p:txBody>
      </p:sp>
      <p:sp>
        <p:nvSpPr>
          <p:cNvPr id="4" name="Subtítulo 2">
            <a:extLst>
              <a:ext uri="{FF2B5EF4-FFF2-40B4-BE49-F238E27FC236}">
                <a16:creationId xmlns:a16="http://schemas.microsoft.com/office/drawing/2014/main" id="{8C435683-1D6D-3E06-10BC-82E995772306}"/>
              </a:ext>
            </a:extLst>
          </p:cNvPr>
          <p:cNvSpPr txBox="1">
            <a:spLocks/>
          </p:cNvSpPr>
          <p:nvPr/>
        </p:nvSpPr>
        <p:spPr>
          <a:xfrm>
            <a:off x="6096000" y="5824189"/>
            <a:ext cx="5649466" cy="562816"/>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ctr"/>
            <a:r>
              <a:rPr lang="es-ES" b="1" cap="small" dirty="0">
                <a:solidFill>
                  <a:schemeClr val="bg1"/>
                </a:solidFill>
              </a:rPr>
              <a:t>Tutor: </a:t>
            </a:r>
            <a:r>
              <a:rPr lang="es-ES" cap="small" dirty="0">
                <a:solidFill>
                  <a:schemeClr val="bg1"/>
                </a:solidFill>
              </a:rPr>
              <a:t>Héctor García de Marina Peinado</a:t>
            </a:r>
          </a:p>
        </p:txBody>
      </p:sp>
      <p:pic>
        <p:nvPicPr>
          <p:cNvPr id="11" name="Imagen 10">
            <a:extLst>
              <a:ext uri="{FF2B5EF4-FFF2-40B4-BE49-F238E27FC236}">
                <a16:creationId xmlns:a16="http://schemas.microsoft.com/office/drawing/2014/main" id="{89A1FE3F-8FB9-C13E-F3FF-40CD332142CD}"/>
              </a:ext>
            </a:extLst>
          </p:cNvPr>
          <p:cNvPicPr>
            <a:picLocks noChangeAspect="1"/>
          </p:cNvPicPr>
          <p:nvPr/>
        </p:nvPicPr>
        <p:blipFill>
          <a:blip r:embed="rId3"/>
          <a:stretch>
            <a:fillRect/>
          </a:stretch>
        </p:blipFill>
        <p:spPr>
          <a:xfrm>
            <a:off x="4185751" y="622155"/>
            <a:ext cx="3784428" cy="3784428"/>
          </a:xfrm>
          <a:prstGeom prst="rect">
            <a:avLst/>
          </a:prstGeom>
        </p:spPr>
      </p:pic>
      <p:pic>
        <p:nvPicPr>
          <p:cNvPr id="16" name="Imagen 15">
            <a:extLst>
              <a:ext uri="{FF2B5EF4-FFF2-40B4-BE49-F238E27FC236}">
                <a16:creationId xmlns:a16="http://schemas.microsoft.com/office/drawing/2014/main" id="{0902D958-62D0-FAB1-C248-3AB06BB2EFFF}"/>
              </a:ext>
            </a:extLst>
          </p:cNvPr>
          <p:cNvPicPr>
            <a:picLocks noChangeAspect="1"/>
          </p:cNvPicPr>
          <p:nvPr/>
        </p:nvPicPr>
        <p:blipFill>
          <a:blip r:embed="rId4"/>
          <a:stretch>
            <a:fillRect/>
          </a:stretch>
        </p:blipFill>
        <p:spPr>
          <a:xfrm>
            <a:off x="755412" y="1032809"/>
            <a:ext cx="3085563" cy="2963120"/>
          </a:xfrm>
          <a:prstGeom prst="rect">
            <a:avLst/>
          </a:prstGeom>
        </p:spPr>
      </p:pic>
      <p:pic>
        <p:nvPicPr>
          <p:cNvPr id="23" name="Imagen 22">
            <a:extLst>
              <a:ext uri="{FF2B5EF4-FFF2-40B4-BE49-F238E27FC236}">
                <a16:creationId xmlns:a16="http://schemas.microsoft.com/office/drawing/2014/main" id="{7081E7CF-A392-D2C8-C0B0-E8E56768333C}"/>
              </a:ext>
            </a:extLst>
          </p:cNvPr>
          <p:cNvPicPr>
            <a:picLocks noChangeAspect="1"/>
          </p:cNvPicPr>
          <p:nvPr/>
        </p:nvPicPr>
        <p:blipFill>
          <a:blip r:embed="rId5"/>
          <a:stretch>
            <a:fillRect/>
          </a:stretch>
        </p:blipFill>
        <p:spPr>
          <a:xfrm>
            <a:off x="8373037" y="685766"/>
            <a:ext cx="3041539" cy="3720817"/>
          </a:xfrm>
          <a:prstGeom prst="rect">
            <a:avLst/>
          </a:prstGeom>
        </p:spPr>
      </p:pic>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D6FAAD4-74F3-9F9B-CAD5-41533D44DAFD}"/>
              </a:ext>
            </a:extLst>
          </p:cNvPr>
          <p:cNvSpPr>
            <a:spLocks noGrp="1"/>
          </p:cNvSpPr>
          <p:nvPr>
            <p:ph type="title"/>
          </p:nvPr>
        </p:nvSpPr>
        <p:spPr/>
        <p:txBody>
          <a:bodyPr>
            <a:normAutofit/>
          </a:bodyPr>
          <a:lstStyle/>
          <a:p>
            <a:r>
              <a:rPr lang="es-ES" sz="6000" baseline="30000" dirty="0"/>
              <a:t>Pruebas con Paparazzi</a:t>
            </a:r>
          </a:p>
        </p:txBody>
      </p:sp>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10</a:t>
            </a:fld>
            <a:endParaRPr lang="es-ES" noProof="0" dirty="0"/>
          </a:p>
        </p:txBody>
      </p:sp>
      <p:sp>
        <p:nvSpPr>
          <p:cNvPr id="4" name="CuadroTexto 3">
            <a:extLst>
              <a:ext uri="{FF2B5EF4-FFF2-40B4-BE49-F238E27FC236}">
                <a16:creationId xmlns:a16="http://schemas.microsoft.com/office/drawing/2014/main" id="{153C1AF7-915F-ABE0-8135-D0BB87920E19}"/>
              </a:ext>
            </a:extLst>
          </p:cNvPr>
          <p:cNvSpPr txBox="1"/>
          <p:nvPr/>
        </p:nvSpPr>
        <p:spPr>
          <a:xfrm>
            <a:off x="437745" y="1913255"/>
            <a:ext cx="3706238" cy="1538883"/>
          </a:xfrm>
          <a:prstGeom prst="rect">
            <a:avLst/>
          </a:prstGeom>
          <a:noFill/>
        </p:spPr>
        <p:txBody>
          <a:bodyPr wrap="square" rtlCol="0">
            <a:spAutoFit/>
          </a:bodyPr>
          <a:lstStyle/>
          <a:p>
            <a:pPr algn="ctr"/>
            <a:r>
              <a:rPr lang="es-ES" sz="2200" b="1" dirty="0"/>
              <a:t>Paparazzi Center</a:t>
            </a:r>
          </a:p>
          <a:p>
            <a:pPr marL="285750" indent="-285750">
              <a:buFont typeface="Arial" panose="020B0604020202020204" pitchFamily="34" charset="0"/>
              <a:buChar char="•"/>
            </a:pPr>
            <a:r>
              <a:rPr lang="es-ES" dirty="0"/>
              <a:t>Sustituye a </a:t>
            </a:r>
            <a:r>
              <a:rPr lang="es-ES" dirty="0" err="1"/>
              <a:t>Crazyflie</a:t>
            </a:r>
            <a:r>
              <a:rPr lang="es-ES" dirty="0"/>
              <a:t> Client</a:t>
            </a:r>
          </a:p>
          <a:p>
            <a:pPr marL="285750" indent="-285750">
              <a:buFont typeface="Arial" panose="020B0604020202020204" pitchFamily="34" charset="0"/>
              <a:buChar char="•"/>
            </a:pPr>
            <a:r>
              <a:rPr lang="es-ES" dirty="0"/>
              <a:t>Incluye otras herramientas como Paparazzi GCS para control de los drones</a:t>
            </a:r>
          </a:p>
        </p:txBody>
      </p:sp>
      <p:sp>
        <p:nvSpPr>
          <p:cNvPr id="5" name="CuadroTexto 4">
            <a:extLst>
              <a:ext uri="{FF2B5EF4-FFF2-40B4-BE49-F238E27FC236}">
                <a16:creationId xmlns:a16="http://schemas.microsoft.com/office/drawing/2014/main" id="{CB46BEFE-B5AE-C274-EEFD-D17920706744}"/>
              </a:ext>
            </a:extLst>
          </p:cNvPr>
          <p:cNvSpPr txBox="1"/>
          <p:nvPr/>
        </p:nvSpPr>
        <p:spPr>
          <a:xfrm>
            <a:off x="4242882" y="1908723"/>
            <a:ext cx="3706237" cy="1261884"/>
          </a:xfrm>
          <a:prstGeom prst="rect">
            <a:avLst/>
          </a:prstGeom>
          <a:noFill/>
        </p:spPr>
        <p:txBody>
          <a:bodyPr wrap="square" rtlCol="0">
            <a:spAutoFit/>
          </a:bodyPr>
          <a:lstStyle/>
          <a:p>
            <a:pPr algn="ctr"/>
            <a:r>
              <a:rPr lang="es-ES" sz="2200" b="1" dirty="0"/>
              <a:t>Simulaciones</a:t>
            </a:r>
          </a:p>
          <a:p>
            <a:pPr marL="285750" indent="-285750">
              <a:buFont typeface="Arial" panose="020B0604020202020204" pitchFamily="34" charset="0"/>
              <a:buChar char="•"/>
            </a:pPr>
            <a:r>
              <a:rPr lang="es-ES" dirty="0"/>
              <a:t>Podemos realizar simulaciones de vuelo usando Paparazzi Center + Paparazzi </a:t>
            </a:r>
            <a:r>
              <a:rPr lang="es-ES" dirty="0" err="1"/>
              <a:t>Ground</a:t>
            </a:r>
            <a:r>
              <a:rPr lang="es-ES" dirty="0"/>
              <a:t> Control </a:t>
            </a:r>
            <a:r>
              <a:rPr lang="es-ES" dirty="0" err="1"/>
              <a:t>Station</a:t>
            </a:r>
            <a:endParaRPr lang="es-ES" dirty="0"/>
          </a:p>
        </p:txBody>
      </p:sp>
      <p:sp>
        <p:nvSpPr>
          <p:cNvPr id="7" name="CuadroTexto 6">
            <a:extLst>
              <a:ext uri="{FF2B5EF4-FFF2-40B4-BE49-F238E27FC236}">
                <a16:creationId xmlns:a16="http://schemas.microsoft.com/office/drawing/2014/main" id="{290AAB01-B622-6C37-CEA5-4F42C05AA795}"/>
              </a:ext>
            </a:extLst>
          </p:cNvPr>
          <p:cNvSpPr txBox="1"/>
          <p:nvPr/>
        </p:nvSpPr>
        <p:spPr>
          <a:xfrm>
            <a:off x="8048018" y="1913255"/>
            <a:ext cx="3706237" cy="1815882"/>
          </a:xfrm>
          <a:prstGeom prst="rect">
            <a:avLst/>
          </a:prstGeom>
          <a:noFill/>
        </p:spPr>
        <p:txBody>
          <a:bodyPr wrap="square" rtlCol="0">
            <a:spAutoFit/>
          </a:bodyPr>
          <a:lstStyle/>
          <a:p>
            <a:pPr algn="ctr"/>
            <a:r>
              <a:rPr lang="es-ES" sz="2200" b="1" dirty="0"/>
              <a:t>Firmware </a:t>
            </a:r>
            <a:r>
              <a:rPr lang="es-ES" sz="2200" b="1" dirty="0" err="1"/>
              <a:t>Crazyflie</a:t>
            </a:r>
            <a:r>
              <a:rPr lang="es-ES" sz="2200" b="1" dirty="0"/>
              <a:t> 2.1</a:t>
            </a:r>
          </a:p>
          <a:p>
            <a:pPr marL="285750" indent="-285750">
              <a:buFont typeface="Arial" panose="020B0604020202020204" pitchFamily="34" charset="0"/>
              <a:buChar char="•"/>
            </a:pPr>
            <a:r>
              <a:rPr lang="es-ES" dirty="0"/>
              <a:t>Instalamos dependencias diversas y ajustamos ciertos parámetros</a:t>
            </a:r>
          </a:p>
          <a:p>
            <a:pPr marL="285750" indent="-285750">
              <a:buFont typeface="Arial" panose="020B0604020202020204" pitchFamily="34" charset="0"/>
              <a:buChar char="•"/>
            </a:pPr>
            <a:r>
              <a:rPr lang="es-ES" dirty="0"/>
              <a:t>Cambiamos el firmware al firmware de Paparazzi siguiendo la guía oficial</a:t>
            </a:r>
          </a:p>
        </p:txBody>
      </p:sp>
      <p:pic>
        <p:nvPicPr>
          <p:cNvPr id="8" name="Imagen 7">
            <a:extLst>
              <a:ext uri="{FF2B5EF4-FFF2-40B4-BE49-F238E27FC236}">
                <a16:creationId xmlns:a16="http://schemas.microsoft.com/office/drawing/2014/main" id="{CD67A3A7-3E28-8095-2BB6-6E64334361EE}"/>
              </a:ext>
            </a:extLst>
          </p:cNvPr>
          <p:cNvPicPr>
            <a:picLocks noChangeAspect="1"/>
          </p:cNvPicPr>
          <p:nvPr/>
        </p:nvPicPr>
        <p:blipFill>
          <a:blip r:embed="rId3"/>
          <a:stretch>
            <a:fillRect/>
          </a:stretch>
        </p:blipFill>
        <p:spPr>
          <a:xfrm>
            <a:off x="8504185" y="3672677"/>
            <a:ext cx="2793901" cy="2793901"/>
          </a:xfrm>
          <a:prstGeom prst="rect">
            <a:avLst/>
          </a:prstGeom>
        </p:spPr>
      </p:pic>
      <p:pic>
        <p:nvPicPr>
          <p:cNvPr id="10" name="Imagen 9">
            <a:extLst>
              <a:ext uri="{FF2B5EF4-FFF2-40B4-BE49-F238E27FC236}">
                <a16:creationId xmlns:a16="http://schemas.microsoft.com/office/drawing/2014/main" id="{FECC374F-D1CF-FA2F-B37F-15A9C05FA21D}"/>
              </a:ext>
            </a:extLst>
          </p:cNvPr>
          <p:cNvPicPr>
            <a:picLocks noChangeAspect="1"/>
          </p:cNvPicPr>
          <p:nvPr/>
        </p:nvPicPr>
        <p:blipFill>
          <a:blip r:embed="rId4"/>
          <a:stretch>
            <a:fillRect/>
          </a:stretch>
        </p:blipFill>
        <p:spPr>
          <a:xfrm>
            <a:off x="151958" y="3793787"/>
            <a:ext cx="3966852" cy="2212022"/>
          </a:xfrm>
          <a:prstGeom prst="rect">
            <a:avLst/>
          </a:prstGeom>
        </p:spPr>
      </p:pic>
      <p:pic>
        <p:nvPicPr>
          <p:cNvPr id="12" name="Imagen 11">
            <a:extLst>
              <a:ext uri="{FF2B5EF4-FFF2-40B4-BE49-F238E27FC236}">
                <a16:creationId xmlns:a16="http://schemas.microsoft.com/office/drawing/2014/main" id="{DF36B677-92E6-2B5C-7C91-5B6293FBCFD4}"/>
              </a:ext>
            </a:extLst>
          </p:cNvPr>
          <p:cNvPicPr>
            <a:picLocks noChangeAspect="1"/>
          </p:cNvPicPr>
          <p:nvPr/>
        </p:nvPicPr>
        <p:blipFill>
          <a:blip r:embed="rId5"/>
          <a:stretch>
            <a:fillRect/>
          </a:stretch>
        </p:blipFill>
        <p:spPr>
          <a:xfrm>
            <a:off x="4143983" y="3793787"/>
            <a:ext cx="4113222" cy="2212023"/>
          </a:xfrm>
          <a:prstGeom prst="rect">
            <a:avLst/>
          </a:prstGeom>
        </p:spPr>
      </p:pic>
    </p:spTree>
    <p:extLst>
      <p:ext uri="{BB962C8B-B14F-4D97-AF65-F5344CB8AC3E}">
        <p14:creationId xmlns:p14="http://schemas.microsoft.com/office/powerpoint/2010/main" val="89381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DF430-CFFB-590F-27E9-F6284BB1E1E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DDAB8D-DE74-DB99-4E0B-F6F815E4AE18}"/>
              </a:ext>
            </a:extLst>
          </p:cNvPr>
          <p:cNvSpPr>
            <a:spLocks noGrp="1"/>
          </p:cNvSpPr>
          <p:nvPr>
            <p:ph type="title"/>
          </p:nvPr>
        </p:nvSpPr>
        <p:spPr>
          <a:xfrm>
            <a:off x="581192" y="576342"/>
            <a:ext cx="11029616" cy="986569"/>
          </a:xfrm>
        </p:spPr>
        <p:txBody>
          <a:bodyPr anchor="ctr">
            <a:normAutofit/>
          </a:bodyPr>
          <a:lstStyle/>
          <a:p>
            <a:pPr algn="ctr"/>
            <a:r>
              <a:rPr lang="es-ES" sz="4400" dirty="0"/>
              <a:t>Simulación</a:t>
            </a:r>
            <a:endParaRPr lang="es-ES" sz="3600" baseline="30000" dirty="0"/>
          </a:p>
        </p:txBody>
      </p:sp>
      <p:sp>
        <p:nvSpPr>
          <p:cNvPr id="5" name="Marcador de número de diapositiva 4">
            <a:extLst>
              <a:ext uri="{FF2B5EF4-FFF2-40B4-BE49-F238E27FC236}">
                <a16:creationId xmlns:a16="http://schemas.microsoft.com/office/drawing/2014/main" id="{42ADC31E-3C60-1AEE-6627-CAF329D26D7B}"/>
              </a:ext>
            </a:extLst>
          </p:cNvPr>
          <p:cNvSpPr>
            <a:spLocks noGrp="1"/>
          </p:cNvSpPr>
          <p:nvPr>
            <p:ph type="sldNum" sz="quarter" idx="12"/>
          </p:nvPr>
        </p:nvSpPr>
        <p:spPr/>
        <p:txBody>
          <a:bodyPr/>
          <a:lstStyle/>
          <a:p>
            <a:pPr rtl="0"/>
            <a:fld id="{D57F1E4F-1CFF-5643-939E-217C01CDF565}" type="slidenum">
              <a:rPr lang="es-ES" sz="1600" noProof="0" smtClean="0"/>
              <a:pPr rtl="0"/>
              <a:t>11</a:t>
            </a:fld>
            <a:endParaRPr lang="es-ES" noProof="0" dirty="0"/>
          </a:p>
        </p:txBody>
      </p:sp>
      <p:pic>
        <p:nvPicPr>
          <p:cNvPr id="4" name="Imagen 3">
            <a:extLst>
              <a:ext uri="{FF2B5EF4-FFF2-40B4-BE49-F238E27FC236}">
                <a16:creationId xmlns:a16="http://schemas.microsoft.com/office/drawing/2014/main" id="{92820F4C-0F03-1FE5-21B7-8B113EF51BC1}"/>
              </a:ext>
            </a:extLst>
          </p:cNvPr>
          <p:cNvPicPr>
            <a:picLocks noChangeAspect="1"/>
          </p:cNvPicPr>
          <p:nvPr/>
        </p:nvPicPr>
        <p:blipFill>
          <a:blip r:embed="rId3"/>
          <a:stretch>
            <a:fillRect/>
          </a:stretch>
        </p:blipFill>
        <p:spPr>
          <a:xfrm>
            <a:off x="1140675" y="1381327"/>
            <a:ext cx="9910650" cy="5336802"/>
          </a:xfrm>
          <a:prstGeom prst="rect">
            <a:avLst/>
          </a:prstGeom>
        </p:spPr>
      </p:pic>
    </p:spTree>
    <p:extLst>
      <p:ext uri="{BB962C8B-B14F-4D97-AF65-F5344CB8AC3E}">
        <p14:creationId xmlns:p14="http://schemas.microsoft.com/office/powerpoint/2010/main" val="2508608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lstStyle/>
          <a:p>
            <a:r>
              <a:rPr lang="es-ES" sz="6000" dirty="0"/>
              <a:t>Índice</a:t>
            </a:r>
            <a:endParaRPr lang="es-ES" dirty="0"/>
          </a:p>
        </p:txBody>
      </p:sp>
      <p:sp>
        <p:nvSpPr>
          <p:cNvPr id="3" name="Marcador de contenido 2">
            <a:extLst>
              <a:ext uri="{FF2B5EF4-FFF2-40B4-BE49-F238E27FC236}">
                <a16:creationId xmlns:a16="http://schemas.microsoft.com/office/drawing/2014/main" id="{B1B0FB21-D6EB-6929-EE7E-C2DBB9737351}"/>
              </a:ext>
            </a:extLst>
          </p:cNvPr>
          <p:cNvSpPr>
            <a:spLocks noGrp="1"/>
          </p:cNvSpPr>
          <p:nvPr>
            <p:ph idx="1"/>
          </p:nvPr>
        </p:nvSpPr>
        <p:spPr>
          <a:xfrm>
            <a:off x="367004" y="1877438"/>
            <a:ext cx="11457991" cy="4980562"/>
          </a:xfrm>
        </p:spPr>
        <p:txBody>
          <a:bodyPr numCol="2" anchor="t">
            <a:noAutofit/>
          </a:bodyPr>
          <a:lstStyle/>
          <a:p>
            <a:pPr marL="457200" indent="-457200">
              <a:buFont typeface="+mj-lt"/>
              <a:buAutoNum type="arabicPeriod"/>
            </a:pPr>
            <a:r>
              <a:rPr lang="es-ES" sz="2000" dirty="0"/>
              <a:t>Introducción</a:t>
            </a:r>
          </a:p>
          <a:p>
            <a:pPr marL="781200" lvl="1" indent="-457200">
              <a:buFont typeface="+mj-lt"/>
              <a:buAutoNum type="arabicPeriod"/>
            </a:pPr>
            <a:r>
              <a:rPr lang="es-ES" sz="2000" dirty="0"/>
              <a:t>Descripción general</a:t>
            </a:r>
          </a:p>
          <a:p>
            <a:pPr marL="781200" lvl="1" indent="-457200">
              <a:buFont typeface="+mj-lt"/>
              <a:buAutoNum type="arabicPeriod"/>
            </a:pPr>
            <a:r>
              <a:rPr lang="es-ES" sz="2000" dirty="0"/>
              <a:t>Objetivos</a:t>
            </a:r>
          </a:p>
          <a:p>
            <a:pPr marL="781200" lvl="1" indent="-457200">
              <a:buFont typeface="+mj-lt"/>
              <a:buAutoNum type="arabicPeriod"/>
            </a:pPr>
            <a:r>
              <a:rPr lang="es-ES" sz="2000" dirty="0"/>
              <a:t>Planificación</a:t>
            </a:r>
          </a:p>
          <a:p>
            <a:pPr marL="457200" indent="-457200">
              <a:buFont typeface="+mj-lt"/>
              <a:buAutoNum type="arabicPeriod"/>
            </a:pPr>
            <a:r>
              <a:rPr lang="es-ES" sz="2000" dirty="0"/>
              <a:t>Preliminares</a:t>
            </a:r>
          </a:p>
          <a:p>
            <a:pPr marL="781200" lvl="1" indent="-457200">
              <a:buFont typeface="+mj-lt"/>
              <a:buAutoNum type="arabicPeriod"/>
            </a:pPr>
            <a:r>
              <a:rPr lang="es-ES" sz="2000" dirty="0"/>
              <a:t>Pruebas con software oficial</a:t>
            </a:r>
          </a:p>
          <a:p>
            <a:pPr marL="781200" lvl="1" indent="-457200">
              <a:buFont typeface="+mj-lt"/>
              <a:buAutoNum type="arabicPeriod"/>
            </a:pPr>
            <a:r>
              <a:rPr lang="es-ES" sz="2000" dirty="0"/>
              <a:t>Pruebas con Paparazzi</a:t>
            </a:r>
          </a:p>
          <a:p>
            <a:pPr marL="457200" indent="-457200">
              <a:buFont typeface="+mj-lt"/>
              <a:buAutoNum type="arabicPeriod"/>
            </a:pPr>
            <a:r>
              <a:rPr lang="es-ES" sz="2000" b="1" dirty="0"/>
              <a:t>Control de un </a:t>
            </a:r>
            <a:r>
              <a:rPr lang="es-ES" sz="2000" b="1" dirty="0" err="1"/>
              <a:t>Crazyflie</a:t>
            </a:r>
            <a:endParaRPr lang="es-ES" sz="2000" b="1" dirty="0"/>
          </a:p>
          <a:p>
            <a:pPr marL="781200" lvl="1" indent="-457200">
              <a:buFont typeface="+mj-lt"/>
              <a:buAutoNum type="arabicPeriod"/>
            </a:pPr>
            <a:r>
              <a:rPr lang="es-ES" sz="2000" b="1" dirty="0"/>
              <a:t>Control básico</a:t>
            </a:r>
          </a:p>
          <a:p>
            <a:pPr marL="781200" lvl="1" indent="-457200">
              <a:buFont typeface="+mj-lt"/>
              <a:buAutoNum type="arabicPeriod"/>
            </a:pPr>
            <a:r>
              <a:rPr lang="es-ES" sz="2000" b="1" dirty="0"/>
              <a:t>Algoritmos GVF</a:t>
            </a:r>
          </a:p>
          <a:p>
            <a:pPr marL="781200" lvl="1" indent="-457200">
              <a:buFont typeface="+mj-lt"/>
              <a:buAutoNum type="arabicPeriod"/>
            </a:pPr>
            <a:r>
              <a:rPr lang="es-ES" sz="2000" b="1" dirty="0"/>
              <a:t>Implementación de GVF</a:t>
            </a:r>
          </a:p>
          <a:p>
            <a:pPr marL="457200" indent="-457200">
              <a:buFont typeface="+mj-lt"/>
              <a:buAutoNum type="arabicPeriod"/>
            </a:pPr>
            <a:r>
              <a:rPr lang="es-ES" sz="2000" dirty="0"/>
              <a:t>Coordinación entre </a:t>
            </a:r>
            <a:r>
              <a:rPr lang="es-ES" sz="2000" dirty="0" err="1"/>
              <a:t>Crazyflies</a:t>
            </a:r>
            <a:endParaRPr lang="es-ES" sz="2000" dirty="0"/>
          </a:p>
          <a:p>
            <a:pPr marL="781200" lvl="1" indent="-457200">
              <a:buFont typeface="+mj-lt"/>
              <a:buAutoNum type="arabicPeriod"/>
            </a:pPr>
            <a:r>
              <a:rPr lang="es-ES" sz="2000" dirty="0"/>
              <a:t>Algoritmos de coordinación</a:t>
            </a:r>
          </a:p>
          <a:p>
            <a:pPr marL="781200" lvl="1" indent="-457200">
              <a:buFont typeface="+mj-lt"/>
              <a:buAutoNum type="arabicPeriod"/>
            </a:pPr>
            <a:r>
              <a:rPr lang="es-ES" sz="2000" dirty="0"/>
              <a:t>Implementación de la coordinación</a:t>
            </a:r>
          </a:p>
          <a:p>
            <a:pPr marL="781200" lvl="1" indent="-457200">
              <a:buFont typeface="+mj-lt"/>
              <a:buAutoNum type="arabicPeriod"/>
            </a:pPr>
            <a:r>
              <a:rPr lang="es-ES" sz="2000" dirty="0"/>
              <a:t>Simulación de formaciones</a:t>
            </a:r>
          </a:p>
          <a:p>
            <a:pPr marL="781200" lvl="1" indent="-457200">
              <a:buFont typeface="+mj-lt"/>
              <a:buAutoNum type="arabicPeriod"/>
            </a:pPr>
            <a:r>
              <a:rPr lang="es-ES" sz="2000" dirty="0"/>
              <a:t>Resultados de las formaciones</a:t>
            </a:r>
          </a:p>
          <a:p>
            <a:pPr marL="457200" indent="-457200">
              <a:buFont typeface="+mj-lt"/>
              <a:buAutoNum type="arabicPeriod"/>
            </a:pPr>
            <a:r>
              <a:rPr lang="es-ES" sz="2000" dirty="0"/>
              <a:t>Conclusiones</a:t>
            </a:r>
          </a:p>
          <a:p>
            <a:pPr marL="457200" indent="-457200">
              <a:buFont typeface="+mj-lt"/>
              <a:buAutoNum type="arabicPeriod"/>
            </a:pPr>
            <a:endParaRPr lang="es-ES" sz="2300" dirty="0"/>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12</a:t>
            </a:fld>
            <a:endParaRPr lang="es-ES" noProof="0" dirty="0"/>
          </a:p>
        </p:txBody>
      </p:sp>
    </p:spTree>
    <p:extLst>
      <p:ext uri="{BB962C8B-B14F-4D97-AF65-F5344CB8AC3E}">
        <p14:creationId xmlns:p14="http://schemas.microsoft.com/office/powerpoint/2010/main" val="325031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13</a:t>
            </a:fld>
            <a:endParaRPr lang="es-ES" noProof="0" dirty="0"/>
          </a:p>
        </p:txBody>
      </p:sp>
      <p:sp>
        <p:nvSpPr>
          <p:cNvPr id="4" name="Título 3">
            <a:extLst>
              <a:ext uri="{FF2B5EF4-FFF2-40B4-BE49-F238E27FC236}">
                <a16:creationId xmlns:a16="http://schemas.microsoft.com/office/drawing/2014/main" id="{6958EB26-D385-AAB3-B326-A9096BA06145}"/>
              </a:ext>
            </a:extLst>
          </p:cNvPr>
          <p:cNvSpPr>
            <a:spLocks noGrp="1"/>
          </p:cNvSpPr>
          <p:nvPr>
            <p:ph type="title"/>
          </p:nvPr>
        </p:nvSpPr>
        <p:spPr/>
        <p:txBody>
          <a:bodyPr>
            <a:noAutofit/>
          </a:bodyPr>
          <a:lstStyle/>
          <a:p>
            <a:r>
              <a:rPr lang="es-ES" sz="1000" dirty="0"/>
              <a:t>(Des)</a:t>
            </a:r>
            <a:r>
              <a:rPr lang="es-ES" sz="5400" dirty="0"/>
              <a:t>Control básico</a:t>
            </a:r>
          </a:p>
        </p:txBody>
      </p:sp>
      <p:pic>
        <p:nvPicPr>
          <p:cNvPr id="5" name="Elementos multimedia en línea 4" title="First Paparazzi Flight - TFG">
            <a:hlinkClick r:id="" action="ppaction://media"/>
            <a:extLst>
              <a:ext uri="{FF2B5EF4-FFF2-40B4-BE49-F238E27FC236}">
                <a16:creationId xmlns:a16="http://schemas.microsoft.com/office/drawing/2014/main" id="{E4CCB161-A474-6D6D-8A21-106E21A2088E}"/>
              </a:ext>
            </a:extLst>
          </p:cNvPr>
          <p:cNvPicPr>
            <a:picLocks noRot="1" noChangeAspect="1"/>
          </p:cNvPicPr>
          <p:nvPr>
            <a:videoFile r:link="rId1"/>
          </p:nvPr>
        </p:nvPicPr>
        <p:blipFill>
          <a:blip r:embed="rId4"/>
          <a:stretch>
            <a:fillRect/>
          </a:stretch>
        </p:blipFill>
        <p:spPr>
          <a:xfrm>
            <a:off x="1839912" y="1846817"/>
            <a:ext cx="8512175" cy="4805619"/>
          </a:xfrm>
          <a:prstGeom prst="rect">
            <a:avLst/>
          </a:prstGeom>
        </p:spPr>
      </p:pic>
    </p:spTree>
    <p:extLst>
      <p:ext uri="{BB962C8B-B14F-4D97-AF65-F5344CB8AC3E}">
        <p14:creationId xmlns:p14="http://schemas.microsoft.com/office/powerpoint/2010/main" val="1134812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DF430-CFFB-590F-27E9-F6284BB1E1E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DDAB8D-DE74-DB99-4E0B-F6F815E4AE18}"/>
              </a:ext>
            </a:extLst>
          </p:cNvPr>
          <p:cNvSpPr>
            <a:spLocks noGrp="1"/>
          </p:cNvSpPr>
          <p:nvPr>
            <p:ph type="title"/>
          </p:nvPr>
        </p:nvSpPr>
        <p:spPr>
          <a:xfrm>
            <a:off x="581192" y="576342"/>
            <a:ext cx="11029616" cy="986569"/>
          </a:xfrm>
        </p:spPr>
        <p:txBody>
          <a:bodyPr anchor="ctr">
            <a:normAutofit/>
          </a:bodyPr>
          <a:lstStyle/>
          <a:p>
            <a:pPr algn="ctr"/>
            <a:r>
              <a:rPr lang="es-ES" sz="4400" dirty="0"/>
              <a:t>Control básico: </a:t>
            </a:r>
            <a:r>
              <a:rPr lang="es-ES" sz="4400" dirty="0" err="1"/>
              <a:t>Hovering</a:t>
            </a:r>
            <a:endParaRPr lang="es-ES" sz="3600" baseline="30000" dirty="0"/>
          </a:p>
        </p:txBody>
      </p:sp>
      <p:sp>
        <p:nvSpPr>
          <p:cNvPr id="5" name="Marcador de número de diapositiva 4">
            <a:extLst>
              <a:ext uri="{FF2B5EF4-FFF2-40B4-BE49-F238E27FC236}">
                <a16:creationId xmlns:a16="http://schemas.microsoft.com/office/drawing/2014/main" id="{42ADC31E-3C60-1AEE-6627-CAF329D26D7B}"/>
              </a:ext>
            </a:extLst>
          </p:cNvPr>
          <p:cNvSpPr>
            <a:spLocks noGrp="1"/>
          </p:cNvSpPr>
          <p:nvPr>
            <p:ph type="sldNum" sz="quarter" idx="12"/>
          </p:nvPr>
        </p:nvSpPr>
        <p:spPr/>
        <p:txBody>
          <a:bodyPr/>
          <a:lstStyle/>
          <a:p>
            <a:pPr rtl="0"/>
            <a:fld id="{D57F1E4F-1CFF-5643-939E-217C01CDF565}" type="slidenum">
              <a:rPr lang="es-ES" sz="1600" noProof="0" smtClean="0"/>
              <a:pPr rtl="0"/>
              <a:t>14</a:t>
            </a:fld>
            <a:endParaRPr lang="es-ES" noProof="0" dirty="0"/>
          </a:p>
        </p:txBody>
      </p:sp>
      <p:pic>
        <p:nvPicPr>
          <p:cNvPr id="3" name="Elementos multimedia en línea 2" title="Hovering Crazyflie en Paparazzi - TFG">
            <a:hlinkClick r:id="" action="ppaction://media"/>
            <a:extLst>
              <a:ext uri="{FF2B5EF4-FFF2-40B4-BE49-F238E27FC236}">
                <a16:creationId xmlns:a16="http://schemas.microsoft.com/office/drawing/2014/main" id="{B6147709-7793-5438-538D-9E200A498A88}"/>
              </a:ext>
            </a:extLst>
          </p:cNvPr>
          <p:cNvPicPr>
            <a:picLocks noRot="1" noChangeAspect="1"/>
          </p:cNvPicPr>
          <p:nvPr>
            <a:videoFile r:link="rId1"/>
          </p:nvPr>
        </p:nvPicPr>
        <p:blipFill>
          <a:blip r:embed="rId4"/>
          <a:stretch>
            <a:fillRect/>
          </a:stretch>
        </p:blipFill>
        <p:spPr>
          <a:xfrm>
            <a:off x="1613316" y="1562911"/>
            <a:ext cx="8965368" cy="5061473"/>
          </a:xfrm>
          <a:prstGeom prst="rect">
            <a:avLst/>
          </a:prstGeom>
        </p:spPr>
      </p:pic>
    </p:spTree>
    <p:extLst>
      <p:ext uri="{BB962C8B-B14F-4D97-AF65-F5344CB8AC3E}">
        <p14:creationId xmlns:p14="http://schemas.microsoft.com/office/powerpoint/2010/main" val="218327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15</a:t>
            </a:fld>
            <a:endParaRPr lang="es-ES" noProof="0" dirty="0"/>
          </a:p>
        </p:txBody>
      </p:sp>
      <p:sp>
        <p:nvSpPr>
          <p:cNvPr id="4" name="Título 3">
            <a:extLst>
              <a:ext uri="{FF2B5EF4-FFF2-40B4-BE49-F238E27FC236}">
                <a16:creationId xmlns:a16="http://schemas.microsoft.com/office/drawing/2014/main" id="{6958EB26-D385-AAB3-B326-A9096BA06145}"/>
              </a:ext>
            </a:extLst>
          </p:cNvPr>
          <p:cNvSpPr>
            <a:spLocks noGrp="1"/>
          </p:cNvSpPr>
          <p:nvPr>
            <p:ph type="title"/>
          </p:nvPr>
        </p:nvSpPr>
        <p:spPr/>
        <p:txBody>
          <a:bodyPr anchor="ctr">
            <a:noAutofit/>
          </a:bodyPr>
          <a:lstStyle/>
          <a:p>
            <a:r>
              <a:rPr lang="es-ES" sz="5400" dirty="0"/>
              <a:t>Algoritmos </a:t>
            </a:r>
            <a:r>
              <a:rPr lang="es-ES" sz="5400" dirty="0" err="1"/>
              <a:t>gvf</a:t>
            </a:r>
            <a:endParaRPr lang="es-ES" sz="5400" dirty="0"/>
          </a:p>
        </p:txBody>
      </p:sp>
      <p:sp>
        <p:nvSpPr>
          <p:cNvPr id="2" name="CuadroTexto 1">
            <a:extLst>
              <a:ext uri="{FF2B5EF4-FFF2-40B4-BE49-F238E27FC236}">
                <a16:creationId xmlns:a16="http://schemas.microsoft.com/office/drawing/2014/main" id="{5320E9AA-D1F3-1035-5A9D-ADAD4E3C5835}"/>
              </a:ext>
            </a:extLst>
          </p:cNvPr>
          <p:cNvSpPr txBox="1"/>
          <p:nvPr/>
        </p:nvSpPr>
        <p:spPr>
          <a:xfrm>
            <a:off x="3344694" y="1887165"/>
            <a:ext cx="5502612" cy="369332"/>
          </a:xfrm>
          <a:prstGeom prst="rect">
            <a:avLst/>
          </a:prstGeom>
          <a:noFill/>
        </p:spPr>
        <p:txBody>
          <a:bodyPr wrap="square" rtlCol="0">
            <a:spAutoFit/>
          </a:bodyPr>
          <a:lstStyle/>
          <a:p>
            <a:pPr algn="ctr"/>
            <a:r>
              <a:rPr lang="es-ES" dirty="0"/>
              <a:t>Campo vectorial de guiado, del inglés </a:t>
            </a:r>
            <a:r>
              <a:rPr lang="es-ES" i="1" dirty="0" err="1"/>
              <a:t>Guiding</a:t>
            </a:r>
            <a:r>
              <a:rPr lang="es-ES" i="1" dirty="0"/>
              <a:t> Vector Field</a:t>
            </a:r>
            <a:endParaRPr lang="es-ES" dirty="0"/>
          </a:p>
        </p:txBody>
      </p:sp>
      <p:pic>
        <p:nvPicPr>
          <p:cNvPr id="7" name="Imagen 6">
            <a:extLst>
              <a:ext uri="{FF2B5EF4-FFF2-40B4-BE49-F238E27FC236}">
                <a16:creationId xmlns:a16="http://schemas.microsoft.com/office/drawing/2014/main" id="{C020640E-CB5E-A3B7-0F50-819C41D6DAF0}"/>
              </a:ext>
            </a:extLst>
          </p:cNvPr>
          <p:cNvPicPr>
            <a:picLocks noChangeAspect="1"/>
          </p:cNvPicPr>
          <p:nvPr/>
        </p:nvPicPr>
        <p:blipFill>
          <a:blip r:embed="rId3"/>
          <a:stretch>
            <a:fillRect/>
          </a:stretch>
        </p:blipFill>
        <p:spPr>
          <a:xfrm>
            <a:off x="0" y="2256496"/>
            <a:ext cx="6096000" cy="4611850"/>
          </a:xfrm>
          <a:prstGeom prst="rect">
            <a:avLst/>
          </a:prstGeom>
        </p:spPr>
      </p:pic>
      <p:pic>
        <p:nvPicPr>
          <p:cNvPr id="11" name="Imagen 10">
            <a:extLst>
              <a:ext uri="{FF2B5EF4-FFF2-40B4-BE49-F238E27FC236}">
                <a16:creationId xmlns:a16="http://schemas.microsoft.com/office/drawing/2014/main" id="{6627623B-E19F-2182-04BF-DD6DC0B0DD4A}"/>
              </a:ext>
            </a:extLst>
          </p:cNvPr>
          <p:cNvPicPr>
            <a:picLocks noChangeAspect="1"/>
          </p:cNvPicPr>
          <p:nvPr/>
        </p:nvPicPr>
        <p:blipFill>
          <a:blip r:embed="rId4"/>
          <a:stretch>
            <a:fillRect/>
          </a:stretch>
        </p:blipFill>
        <p:spPr>
          <a:xfrm>
            <a:off x="6796584" y="2474996"/>
            <a:ext cx="4234582" cy="3993296"/>
          </a:xfrm>
          <a:prstGeom prst="rect">
            <a:avLst/>
          </a:prstGeom>
        </p:spPr>
      </p:pic>
    </p:spTree>
    <p:extLst>
      <p:ext uri="{BB962C8B-B14F-4D97-AF65-F5344CB8AC3E}">
        <p14:creationId xmlns:p14="http://schemas.microsoft.com/office/powerpoint/2010/main" val="1663416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16</a:t>
            </a:fld>
            <a:endParaRPr lang="es-ES" noProof="0" dirty="0"/>
          </a:p>
        </p:txBody>
      </p:sp>
      <p:sp>
        <p:nvSpPr>
          <p:cNvPr id="4" name="CuadroTexto 3">
            <a:extLst>
              <a:ext uri="{FF2B5EF4-FFF2-40B4-BE49-F238E27FC236}">
                <a16:creationId xmlns:a16="http://schemas.microsoft.com/office/drawing/2014/main" id="{153C1AF7-915F-ABE0-8135-D0BB87920E19}"/>
              </a:ext>
            </a:extLst>
          </p:cNvPr>
          <p:cNvSpPr txBox="1"/>
          <p:nvPr/>
        </p:nvSpPr>
        <p:spPr>
          <a:xfrm>
            <a:off x="437745" y="1913255"/>
            <a:ext cx="3706238" cy="1261884"/>
          </a:xfrm>
          <a:prstGeom prst="rect">
            <a:avLst/>
          </a:prstGeom>
          <a:noFill/>
        </p:spPr>
        <p:txBody>
          <a:bodyPr wrap="square" rtlCol="0">
            <a:spAutoFit/>
          </a:bodyPr>
          <a:lstStyle/>
          <a:p>
            <a:pPr algn="ctr"/>
            <a:r>
              <a:rPr lang="es-ES" sz="2200" b="1" dirty="0"/>
              <a:t>Control mínimo</a:t>
            </a:r>
          </a:p>
          <a:p>
            <a:pPr marL="285750" indent="-285750">
              <a:buFont typeface="Arial" panose="020B0604020202020204" pitchFamily="34" charset="0"/>
              <a:buChar char="•"/>
            </a:pPr>
            <a:r>
              <a:rPr lang="es-ES" dirty="0"/>
              <a:t>Integrado parcialmente en Paparazzi</a:t>
            </a:r>
          </a:p>
          <a:p>
            <a:pPr marL="285750" indent="-285750">
              <a:buFont typeface="Arial" panose="020B0604020202020204" pitchFamily="34" charset="0"/>
              <a:buChar char="•"/>
            </a:pPr>
            <a:r>
              <a:rPr lang="es-ES" dirty="0"/>
              <a:t>Falta el control para </a:t>
            </a:r>
            <a:r>
              <a:rPr lang="es-ES" dirty="0" err="1"/>
              <a:t>rotorcrafts</a:t>
            </a:r>
            <a:endParaRPr lang="es-ES" dirty="0"/>
          </a:p>
        </p:txBody>
      </p:sp>
      <p:sp>
        <p:nvSpPr>
          <p:cNvPr id="5" name="CuadroTexto 4">
            <a:extLst>
              <a:ext uri="{FF2B5EF4-FFF2-40B4-BE49-F238E27FC236}">
                <a16:creationId xmlns:a16="http://schemas.microsoft.com/office/drawing/2014/main" id="{CB46BEFE-B5AE-C274-EEFD-D17920706744}"/>
              </a:ext>
            </a:extLst>
          </p:cNvPr>
          <p:cNvSpPr txBox="1"/>
          <p:nvPr/>
        </p:nvSpPr>
        <p:spPr>
          <a:xfrm>
            <a:off x="4242882" y="1908723"/>
            <a:ext cx="3706237" cy="1261884"/>
          </a:xfrm>
          <a:prstGeom prst="rect">
            <a:avLst/>
          </a:prstGeom>
          <a:noFill/>
        </p:spPr>
        <p:txBody>
          <a:bodyPr wrap="square" rtlCol="0">
            <a:spAutoFit/>
          </a:bodyPr>
          <a:lstStyle/>
          <a:p>
            <a:pPr algn="ctr"/>
            <a:r>
              <a:rPr lang="es-ES" sz="2200" b="1" dirty="0"/>
              <a:t>Control de velocidad</a:t>
            </a:r>
          </a:p>
          <a:p>
            <a:pPr marL="285750" indent="-285750">
              <a:buFont typeface="Arial" panose="020B0604020202020204" pitchFamily="34" charset="0"/>
              <a:buChar char="•"/>
            </a:pPr>
            <a:r>
              <a:rPr lang="es-ES" dirty="0"/>
              <a:t>Aprovechando las variables de GVF,  podemos añadir control de velocidad constante</a:t>
            </a:r>
          </a:p>
        </p:txBody>
      </p:sp>
      <p:sp>
        <p:nvSpPr>
          <p:cNvPr id="7" name="CuadroTexto 6">
            <a:extLst>
              <a:ext uri="{FF2B5EF4-FFF2-40B4-BE49-F238E27FC236}">
                <a16:creationId xmlns:a16="http://schemas.microsoft.com/office/drawing/2014/main" id="{290AAB01-B622-6C37-CEA5-4F42C05AA795}"/>
              </a:ext>
            </a:extLst>
          </p:cNvPr>
          <p:cNvSpPr txBox="1"/>
          <p:nvPr/>
        </p:nvSpPr>
        <p:spPr>
          <a:xfrm>
            <a:off x="8048018" y="1913255"/>
            <a:ext cx="3706237" cy="1815882"/>
          </a:xfrm>
          <a:prstGeom prst="rect">
            <a:avLst/>
          </a:prstGeom>
          <a:noFill/>
        </p:spPr>
        <p:txBody>
          <a:bodyPr wrap="square" rtlCol="0">
            <a:spAutoFit/>
          </a:bodyPr>
          <a:lstStyle/>
          <a:p>
            <a:pPr algn="ctr"/>
            <a:r>
              <a:rPr lang="es-ES" sz="2200" b="1" dirty="0"/>
              <a:t>Alineación con trayectoria</a:t>
            </a:r>
          </a:p>
          <a:p>
            <a:pPr marL="285750" indent="-285750">
              <a:buFont typeface="Arial" panose="020B0604020202020204" pitchFamily="34" charset="0"/>
              <a:buChar char="•"/>
            </a:pPr>
            <a:r>
              <a:rPr lang="es-ES" dirty="0"/>
              <a:t>Los </a:t>
            </a:r>
            <a:r>
              <a:rPr lang="es-ES" dirty="0" err="1"/>
              <a:t>rotorcrafts</a:t>
            </a:r>
            <a:r>
              <a:rPr lang="es-ES" dirty="0"/>
              <a:t> pueden alinearse o no con la trayectoria, al tener más grados de libertad</a:t>
            </a:r>
          </a:p>
          <a:p>
            <a:pPr marL="285750" indent="-285750">
              <a:buFont typeface="Arial" panose="020B0604020202020204" pitchFamily="34" charset="0"/>
              <a:buChar char="•"/>
            </a:pPr>
            <a:r>
              <a:rPr lang="es-ES" dirty="0"/>
              <a:t>Modificamos el </a:t>
            </a:r>
            <a:r>
              <a:rPr lang="es-ES" b="1" dirty="0" err="1"/>
              <a:t>yaw</a:t>
            </a:r>
            <a:r>
              <a:rPr lang="es-ES" dirty="0"/>
              <a:t> para que mire en la dirección del campo </a:t>
            </a:r>
          </a:p>
        </p:txBody>
      </p:sp>
      <p:sp>
        <p:nvSpPr>
          <p:cNvPr id="9" name="Título 8">
            <a:extLst>
              <a:ext uri="{FF2B5EF4-FFF2-40B4-BE49-F238E27FC236}">
                <a16:creationId xmlns:a16="http://schemas.microsoft.com/office/drawing/2014/main" id="{10561A7D-AF54-432D-0A2A-875792C1C2AE}"/>
              </a:ext>
            </a:extLst>
          </p:cNvPr>
          <p:cNvSpPr>
            <a:spLocks noGrp="1"/>
          </p:cNvSpPr>
          <p:nvPr>
            <p:ph type="title"/>
          </p:nvPr>
        </p:nvSpPr>
        <p:spPr/>
        <p:txBody>
          <a:bodyPr anchor="ctr">
            <a:normAutofit/>
          </a:bodyPr>
          <a:lstStyle/>
          <a:p>
            <a:r>
              <a:rPr lang="es-ES" sz="4800" dirty="0"/>
              <a:t>Implementación del algoritmo</a:t>
            </a:r>
            <a:endParaRPr lang="es-ES" sz="5400" dirty="0"/>
          </a:p>
        </p:txBody>
      </p:sp>
      <p:pic>
        <p:nvPicPr>
          <p:cNvPr id="13" name="Imagen 12">
            <a:extLst>
              <a:ext uri="{FF2B5EF4-FFF2-40B4-BE49-F238E27FC236}">
                <a16:creationId xmlns:a16="http://schemas.microsoft.com/office/drawing/2014/main" id="{3B324D0E-F50B-2F50-94B4-CC335CFF0E38}"/>
              </a:ext>
            </a:extLst>
          </p:cNvPr>
          <p:cNvPicPr>
            <a:picLocks noChangeAspect="1"/>
          </p:cNvPicPr>
          <p:nvPr/>
        </p:nvPicPr>
        <p:blipFill>
          <a:blip r:embed="rId3"/>
          <a:stretch>
            <a:fillRect/>
          </a:stretch>
        </p:blipFill>
        <p:spPr>
          <a:xfrm>
            <a:off x="2735094" y="3698257"/>
            <a:ext cx="6721812" cy="3159743"/>
          </a:xfrm>
          <a:prstGeom prst="rect">
            <a:avLst/>
          </a:prstGeom>
        </p:spPr>
      </p:pic>
    </p:spTree>
    <p:extLst>
      <p:ext uri="{BB962C8B-B14F-4D97-AF65-F5344CB8AC3E}">
        <p14:creationId xmlns:p14="http://schemas.microsoft.com/office/powerpoint/2010/main" val="3595867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DF430-CFFB-590F-27E9-F6284BB1E1E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DDAB8D-DE74-DB99-4E0B-F6F815E4AE18}"/>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Implementación del algoritmo: prueba</a:t>
            </a:r>
            <a:endParaRPr lang="es-ES" sz="3600" baseline="30000" dirty="0"/>
          </a:p>
        </p:txBody>
      </p:sp>
      <p:sp>
        <p:nvSpPr>
          <p:cNvPr id="5" name="Marcador de número de diapositiva 4">
            <a:extLst>
              <a:ext uri="{FF2B5EF4-FFF2-40B4-BE49-F238E27FC236}">
                <a16:creationId xmlns:a16="http://schemas.microsoft.com/office/drawing/2014/main" id="{42ADC31E-3C60-1AEE-6627-CAF329D26D7B}"/>
              </a:ext>
            </a:extLst>
          </p:cNvPr>
          <p:cNvSpPr>
            <a:spLocks noGrp="1"/>
          </p:cNvSpPr>
          <p:nvPr>
            <p:ph type="sldNum" sz="quarter" idx="12"/>
          </p:nvPr>
        </p:nvSpPr>
        <p:spPr/>
        <p:txBody>
          <a:bodyPr/>
          <a:lstStyle/>
          <a:p>
            <a:pPr rtl="0"/>
            <a:fld id="{D57F1E4F-1CFF-5643-939E-217C01CDF565}" type="slidenum">
              <a:rPr lang="es-ES" sz="1600" noProof="0" smtClean="0"/>
              <a:pPr rtl="0"/>
              <a:t>17</a:t>
            </a:fld>
            <a:endParaRPr lang="es-ES" noProof="0" dirty="0"/>
          </a:p>
        </p:txBody>
      </p:sp>
      <p:pic>
        <p:nvPicPr>
          <p:cNvPr id="3" name="Elementos multimedia en línea 2" title="GVF Rotorcraft Example - TFG">
            <a:hlinkClick r:id="" action="ppaction://media"/>
            <a:extLst>
              <a:ext uri="{FF2B5EF4-FFF2-40B4-BE49-F238E27FC236}">
                <a16:creationId xmlns:a16="http://schemas.microsoft.com/office/drawing/2014/main" id="{D5F6F673-2DDE-AF15-A6B2-789600540C3D}"/>
              </a:ext>
            </a:extLst>
          </p:cNvPr>
          <p:cNvPicPr>
            <a:picLocks noRot="1" noChangeAspect="1"/>
          </p:cNvPicPr>
          <p:nvPr>
            <a:videoFile r:link="rId1"/>
          </p:nvPr>
        </p:nvPicPr>
        <p:blipFill>
          <a:blip r:embed="rId4"/>
          <a:stretch>
            <a:fillRect/>
          </a:stretch>
        </p:blipFill>
        <p:spPr>
          <a:xfrm>
            <a:off x="1244103" y="1326677"/>
            <a:ext cx="9744434" cy="5481244"/>
          </a:xfrm>
          <a:prstGeom prst="rect">
            <a:avLst/>
          </a:prstGeom>
        </p:spPr>
      </p:pic>
    </p:spTree>
    <p:extLst>
      <p:ext uri="{BB962C8B-B14F-4D97-AF65-F5344CB8AC3E}">
        <p14:creationId xmlns:p14="http://schemas.microsoft.com/office/powerpoint/2010/main" val="403118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lstStyle/>
          <a:p>
            <a:r>
              <a:rPr lang="es-ES" sz="6000" dirty="0"/>
              <a:t>Índice</a:t>
            </a:r>
            <a:endParaRPr lang="es-ES" dirty="0"/>
          </a:p>
        </p:txBody>
      </p:sp>
      <p:sp>
        <p:nvSpPr>
          <p:cNvPr id="3" name="Marcador de contenido 2">
            <a:extLst>
              <a:ext uri="{FF2B5EF4-FFF2-40B4-BE49-F238E27FC236}">
                <a16:creationId xmlns:a16="http://schemas.microsoft.com/office/drawing/2014/main" id="{B1B0FB21-D6EB-6929-EE7E-C2DBB9737351}"/>
              </a:ext>
            </a:extLst>
          </p:cNvPr>
          <p:cNvSpPr>
            <a:spLocks noGrp="1"/>
          </p:cNvSpPr>
          <p:nvPr>
            <p:ph idx="1"/>
          </p:nvPr>
        </p:nvSpPr>
        <p:spPr>
          <a:xfrm>
            <a:off x="367004" y="1877438"/>
            <a:ext cx="11457991" cy="4980562"/>
          </a:xfrm>
        </p:spPr>
        <p:txBody>
          <a:bodyPr numCol="2" anchor="t">
            <a:noAutofit/>
          </a:bodyPr>
          <a:lstStyle/>
          <a:p>
            <a:pPr marL="457200" indent="-457200">
              <a:buFont typeface="+mj-lt"/>
              <a:buAutoNum type="arabicPeriod"/>
            </a:pPr>
            <a:r>
              <a:rPr lang="es-ES" sz="2000" dirty="0"/>
              <a:t>Introducción</a:t>
            </a:r>
            <a:endParaRPr lang="es-ES" sz="1800" dirty="0"/>
          </a:p>
          <a:p>
            <a:pPr marL="781200" lvl="1" indent="-457200">
              <a:buFont typeface="+mj-lt"/>
              <a:buAutoNum type="arabicPeriod"/>
            </a:pPr>
            <a:r>
              <a:rPr lang="es-ES" sz="2000" dirty="0"/>
              <a:t>Descripción general</a:t>
            </a:r>
          </a:p>
          <a:p>
            <a:pPr marL="781200" lvl="1" indent="-457200">
              <a:buFont typeface="+mj-lt"/>
              <a:buAutoNum type="arabicPeriod"/>
            </a:pPr>
            <a:r>
              <a:rPr lang="es-ES" sz="2000" dirty="0"/>
              <a:t>Objetivos</a:t>
            </a:r>
          </a:p>
          <a:p>
            <a:pPr marL="781200" lvl="1" indent="-457200">
              <a:buFont typeface="+mj-lt"/>
              <a:buAutoNum type="arabicPeriod"/>
            </a:pPr>
            <a:r>
              <a:rPr lang="es-ES" sz="2000" dirty="0"/>
              <a:t>Planificación</a:t>
            </a:r>
          </a:p>
          <a:p>
            <a:pPr marL="457200" indent="-457200">
              <a:buFont typeface="+mj-lt"/>
              <a:buAutoNum type="arabicPeriod"/>
            </a:pPr>
            <a:r>
              <a:rPr lang="es-ES" sz="2000" dirty="0"/>
              <a:t>Preliminares</a:t>
            </a:r>
          </a:p>
          <a:p>
            <a:pPr marL="781200" lvl="1" indent="-457200">
              <a:buFont typeface="+mj-lt"/>
              <a:buAutoNum type="arabicPeriod"/>
            </a:pPr>
            <a:r>
              <a:rPr lang="es-ES" sz="2000" dirty="0"/>
              <a:t>Pruebas con software oficial</a:t>
            </a:r>
          </a:p>
          <a:p>
            <a:pPr marL="781200" lvl="1" indent="-457200">
              <a:buFont typeface="+mj-lt"/>
              <a:buAutoNum type="arabicPeriod"/>
            </a:pPr>
            <a:r>
              <a:rPr lang="es-ES" sz="2000" dirty="0"/>
              <a:t>Pruebas con Paparazzi</a:t>
            </a:r>
          </a:p>
          <a:p>
            <a:pPr marL="457200" indent="-457200">
              <a:buFont typeface="+mj-lt"/>
              <a:buAutoNum type="arabicPeriod"/>
            </a:pPr>
            <a:r>
              <a:rPr lang="es-ES" sz="2000" dirty="0"/>
              <a:t>Control de un </a:t>
            </a:r>
            <a:r>
              <a:rPr lang="es-ES" sz="2000" dirty="0" err="1"/>
              <a:t>Crazyflie</a:t>
            </a:r>
            <a:endParaRPr lang="es-ES" sz="2000" dirty="0"/>
          </a:p>
          <a:p>
            <a:pPr marL="781200" lvl="1" indent="-457200">
              <a:buFont typeface="+mj-lt"/>
              <a:buAutoNum type="arabicPeriod"/>
            </a:pPr>
            <a:r>
              <a:rPr lang="es-ES" sz="2000" dirty="0"/>
              <a:t>Control básico</a:t>
            </a:r>
          </a:p>
          <a:p>
            <a:pPr marL="781200" lvl="1" indent="-457200">
              <a:buFont typeface="+mj-lt"/>
              <a:buAutoNum type="arabicPeriod"/>
            </a:pPr>
            <a:r>
              <a:rPr lang="es-ES" sz="2000" dirty="0"/>
              <a:t>Algoritmos GVF</a:t>
            </a:r>
          </a:p>
          <a:p>
            <a:pPr marL="781200" lvl="1" indent="-457200">
              <a:buFont typeface="+mj-lt"/>
              <a:buAutoNum type="arabicPeriod"/>
            </a:pPr>
            <a:r>
              <a:rPr lang="es-ES" sz="2000" dirty="0"/>
              <a:t>Implementación de GVF</a:t>
            </a:r>
          </a:p>
          <a:p>
            <a:pPr marL="457200" indent="-457200">
              <a:buFont typeface="+mj-lt"/>
              <a:buAutoNum type="arabicPeriod"/>
            </a:pPr>
            <a:r>
              <a:rPr lang="es-ES" sz="2000" b="1" dirty="0"/>
              <a:t>Coordinación entre </a:t>
            </a:r>
            <a:r>
              <a:rPr lang="es-ES" sz="2000" b="1" dirty="0" err="1"/>
              <a:t>Crazyflies</a:t>
            </a:r>
            <a:endParaRPr lang="es-ES" sz="2000" b="1" dirty="0"/>
          </a:p>
          <a:p>
            <a:pPr marL="781200" lvl="1" indent="-457200">
              <a:buFont typeface="+mj-lt"/>
              <a:buAutoNum type="arabicPeriod"/>
            </a:pPr>
            <a:r>
              <a:rPr lang="es-ES" sz="2000" b="1" dirty="0"/>
              <a:t>Algoritmos de coordinación</a:t>
            </a:r>
          </a:p>
          <a:p>
            <a:pPr marL="781200" lvl="1" indent="-457200">
              <a:buFont typeface="+mj-lt"/>
              <a:buAutoNum type="arabicPeriod"/>
            </a:pPr>
            <a:r>
              <a:rPr lang="es-ES" sz="2000" b="1" dirty="0"/>
              <a:t>Implementación de la coordinación</a:t>
            </a:r>
          </a:p>
          <a:p>
            <a:pPr marL="781200" lvl="1" indent="-457200">
              <a:buFont typeface="+mj-lt"/>
              <a:buAutoNum type="arabicPeriod"/>
            </a:pPr>
            <a:r>
              <a:rPr lang="es-ES" sz="2000" b="1" dirty="0"/>
              <a:t>Simulación de formaciones</a:t>
            </a:r>
          </a:p>
          <a:p>
            <a:pPr marL="781200" lvl="1" indent="-457200">
              <a:buFont typeface="+mj-lt"/>
              <a:buAutoNum type="arabicPeriod"/>
            </a:pPr>
            <a:r>
              <a:rPr lang="es-ES" sz="2000" b="1" dirty="0"/>
              <a:t>Resultados de las formaciones</a:t>
            </a:r>
          </a:p>
          <a:p>
            <a:pPr marL="457200" indent="-457200">
              <a:buFont typeface="+mj-lt"/>
              <a:buAutoNum type="arabicPeriod"/>
            </a:pPr>
            <a:r>
              <a:rPr lang="es-ES" sz="2000" dirty="0"/>
              <a:t>Conclusiones</a:t>
            </a:r>
          </a:p>
          <a:p>
            <a:pPr marL="457200" indent="-457200">
              <a:buFont typeface="+mj-lt"/>
              <a:buAutoNum type="arabicPeriod"/>
            </a:pPr>
            <a:endParaRPr lang="es-ES" sz="2300" dirty="0"/>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18</a:t>
            </a:fld>
            <a:endParaRPr lang="es-ES" noProof="0" dirty="0"/>
          </a:p>
        </p:txBody>
      </p:sp>
    </p:spTree>
    <p:extLst>
      <p:ext uri="{BB962C8B-B14F-4D97-AF65-F5344CB8AC3E}">
        <p14:creationId xmlns:p14="http://schemas.microsoft.com/office/powerpoint/2010/main" val="1626008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19</a:t>
            </a:fld>
            <a:endParaRPr lang="es-ES" noProof="0" dirty="0"/>
          </a:p>
        </p:txBody>
      </p:sp>
      <p:sp>
        <p:nvSpPr>
          <p:cNvPr id="4" name="CuadroTexto 3">
            <a:extLst>
              <a:ext uri="{FF2B5EF4-FFF2-40B4-BE49-F238E27FC236}">
                <a16:creationId xmlns:a16="http://schemas.microsoft.com/office/drawing/2014/main" id="{153C1AF7-915F-ABE0-8135-D0BB87920E19}"/>
              </a:ext>
            </a:extLst>
          </p:cNvPr>
          <p:cNvSpPr txBox="1"/>
          <p:nvPr/>
        </p:nvSpPr>
        <p:spPr>
          <a:xfrm>
            <a:off x="437744" y="1913255"/>
            <a:ext cx="5658255" cy="1538883"/>
          </a:xfrm>
          <a:prstGeom prst="rect">
            <a:avLst/>
          </a:prstGeom>
          <a:noFill/>
        </p:spPr>
        <p:txBody>
          <a:bodyPr wrap="square" rtlCol="0">
            <a:spAutoFit/>
          </a:bodyPr>
          <a:lstStyle/>
          <a:p>
            <a:pPr algn="ctr"/>
            <a:r>
              <a:rPr lang="es-ES" sz="2200" b="1" dirty="0"/>
              <a:t>Formaciones Circulares</a:t>
            </a:r>
          </a:p>
          <a:p>
            <a:pPr marL="285750" indent="-285750">
              <a:buFont typeface="Arial" panose="020B0604020202020204" pitchFamily="34" charset="0"/>
              <a:buChar char="•"/>
            </a:pPr>
            <a:r>
              <a:rPr lang="es-ES" dirty="0" err="1"/>
              <a:t>UAVs</a:t>
            </a:r>
            <a:r>
              <a:rPr lang="es-ES" dirty="0"/>
              <a:t> se coordinan para ir en círculos con cierto desfase deseado entre ellos </a:t>
            </a:r>
            <a:r>
              <a:rPr lang="es-ES" b="1" dirty="0"/>
              <a:t>con velocidad constante</a:t>
            </a:r>
          </a:p>
          <a:p>
            <a:pPr marL="285750" indent="-285750">
              <a:buFont typeface="Arial" panose="020B0604020202020204" pitchFamily="34" charset="0"/>
              <a:buChar char="•"/>
            </a:pPr>
            <a:r>
              <a:rPr lang="es-ES" dirty="0"/>
              <a:t>Integrado parcialmente en Paparazzi, falta soporte para </a:t>
            </a:r>
            <a:r>
              <a:rPr lang="es-ES" dirty="0" err="1"/>
              <a:t>rotorcrafts</a:t>
            </a:r>
            <a:endParaRPr lang="es-ES" dirty="0"/>
          </a:p>
        </p:txBody>
      </p:sp>
      <p:sp>
        <p:nvSpPr>
          <p:cNvPr id="7" name="CuadroTexto 6">
            <a:extLst>
              <a:ext uri="{FF2B5EF4-FFF2-40B4-BE49-F238E27FC236}">
                <a16:creationId xmlns:a16="http://schemas.microsoft.com/office/drawing/2014/main" id="{290AAB01-B622-6C37-CEA5-4F42C05AA795}"/>
              </a:ext>
            </a:extLst>
          </p:cNvPr>
          <p:cNvSpPr txBox="1"/>
          <p:nvPr/>
        </p:nvSpPr>
        <p:spPr>
          <a:xfrm>
            <a:off x="6096000" y="1913255"/>
            <a:ext cx="5658255" cy="1538883"/>
          </a:xfrm>
          <a:prstGeom prst="rect">
            <a:avLst/>
          </a:prstGeom>
          <a:noFill/>
        </p:spPr>
        <p:txBody>
          <a:bodyPr wrap="square" rtlCol="0">
            <a:spAutoFit/>
          </a:bodyPr>
          <a:lstStyle/>
          <a:p>
            <a:pPr algn="ctr"/>
            <a:r>
              <a:rPr lang="es-ES" sz="2200" b="1" dirty="0"/>
              <a:t>Formaciones en segmentos paralelos</a:t>
            </a:r>
          </a:p>
          <a:p>
            <a:pPr marL="285750" indent="-285750">
              <a:buFont typeface="Arial" panose="020B0604020202020204" pitchFamily="34" charset="0"/>
              <a:buChar char="•"/>
            </a:pPr>
            <a:r>
              <a:rPr lang="es-ES" dirty="0"/>
              <a:t>Ida y vuelta en segmentos de misma longitud y paralelos, los </a:t>
            </a:r>
            <a:r>
              <a:rPr lang="es-ES" dirty="0" err="1"/>
              <a:t>UAVs</a:t>
            </a:r>
            <a:r>
              <a:rPr lang="es-ES" dirty="0"/>
              <a:t> deberán tener un desfase fijo</a:t>
            </a:r>
          </a:p>
          <a:p>
            <a:pPr marL="285750" indent="-285750">
              <a:buFont typeface="Arial" panose="020B0604020202020204" pitchFamily="34" charset="0"/>
              <a:buChar char="•"/>
            </a:pPr>
            <a:r>
              <a:rPr lang="es-ES" dirty="0"/>
              <a:t>Nueva implementación y nuevo algoritmo sólo para </a:t>
            </a:r>
            <a:r>
              <a:rPr lang="es-ES" dirty="0" err="1"/>
              <a:t>rotorcrafts</a:t>
            </a:r>
            <a:endParaRPr lang="es-ES" dirty="0"/>
          </a:p>
        </p:txBody>
      </p:sp>
      <p:sp>
        <p:nvSpPr>
          <p:cNvPr id="9" name="Título 8">
            <a:extLst>
              <a:ext uri="{FF2B5EF4-FFF2-40B4-BE49-F238E27FC236}">
                <a16:creationId xmlns:a16="http://schemas.microsoft.com/office/drawing/2014/main" id="{10561A7D-AF54-432D-0A2A-875792C1C2AE}"/>
              </a:ext>
            </a:extLst>
          </p:cNvPr>
          <p:cNvSpPr>
            <a:spLocks noGrp="1"/>
          </p:cNvSpPr>
          <p:nvPr>
            <p:ph type="title"/>
          </p:nvPr>
        </p:nvSpPr>
        <p:spPr/>
        <p:txBody>
          <a:bodyPr anchor="ctr">
            <a:normAutofit/>
          </a:bodyPr>
          <a:lstStyle/>
          <a:p>
            <a:r>
              <a:rPr lang="es-ES" sz="4800" dirty="0"/>
              <a:t>Algoritmos de coordinación</a:t>
            </a:r>
          </a:p>
        </p:txBody>
      </p:sp>
      <p:pic>
        <p:nvPicPr>
          <p:cNvPr id="3" name="Imagen 2">
            <a:extLst>
              <a:ext uri="{FF2B5EF4-FFF2-40B4-BE49-F238E27FC236}">
                <a16:creationId xmlns:a16="http://schemas.microsoft.com/office/drawing/2014/main" id="{9FB0B2FA-C055-3135-C6F9-E81D46FBAEBA}"/>
              </a:ext>
            </a:extLst>
          </p:cNvPr>
          <p:cNvPicPr>
            <a:picLocks noChangeAspect="1"/>
          </p:cNvPicPr>
          <p:nvPr/>
        </p:nvPicPr>
        <p:blipFill>
          <a:blip r:embed="rId3"/>
          <a:stretch>
            <a:fillRect/>
          </a:stretch>
        </p:blipFill>
        <p:spPr>
          <a:xfrm>
            <a:off x="6798828" y="3522916"/>
            <a:ext cx="4265412" cy="2678282"/>
          </a:xfrm>
          <a:prstGeom prst="rect">
            <a:avLst/>
          </a:prstGeom>
        </p:spPr>
      </p:pic>
      <p:pic>
        <p:nvPicPr>
          <p:cNvPr id="10" name="Imagen 9">
            <a:extLst>
              <a:ext uri="{FF2B5EF4-FFF2-40B4-BE49-F238E27FC236}">
                <a16:creationId xmlns:a16="http://schemas.microsoft.com/office/drawing/2014/main" id="{FABD8A5B-DE51-1B49-6011-AA0DAF847143}"/>
              </a:ext>
            </a:extLst>
          </p:cNvPr>
          <p:cNvPicPr>
            <a:picLocks noChangeAspect="1"/>
          </p:cNvPicPr>
          <p:nvPr/>
        </p:nvPicPr>
        <p:blipFill>
          <a:blip r:embed="rId4"/>
          <a:stretch>
            <a:fillRect/>
          </a:stretch>
        </p:blipFill>
        <p:spPr>
          <a:xfrm>
            <a:off x="440641" y="3465513"/>
            <a:ext cx="5690022" cy="2690331"/>
          </a:xfrm>
          <a:prstGeom prst="rect">
            <a:avLst/>
          </a:prstGeom>
        </p:spPr>
      </p:pic>
      <p:sp>
        <p:nvSpPr>
          <p:cNvPr id="11" name="CuadroTexto 10">
            <a:extLst>
              <a:ext uri="{FF2B5EF4-FFF2-40B4-BE49-F238E27FC236}">
                <a16:creationId xmlns:a16="http://schemas.microsoft.com/office/drawing/2014/main" id="{7E75F905-07D8-C9C3-BCD3-3318BF81C4C3}"/>
              </a:ext>
            </a:extLst>
          </p:cNvPr>
          <p:cNvSpPr txBox="1"/>
          <p:nvPr/>
        </p:nvSpPr>
        <p:spPr>
          <a:xfrm>
            <a:off x="1027078" y="6238671"/>
            <a:ext cx="10137842" cy="369332"/>
          </a:xfrm>
          <a:prstGeom prst="rect">
            <a:avLst/>
          </a:prstGeom>
          <a:noFill/>
        </p:spPr>
        <p:txBody>
          <a:bodyPr wrap="square" rtlCol="0">
            <a:spAutoFit/>
          </a:bodyPr>
          <a:lstStyle/>
          <a:p>
            <a:r>
              <a:rPr lang="es-ES" b="1" dirty="0"/>
              <a:t>Ambos están pensados para aplicarse sobre un algoritmo de control, no necesariamente GVF</a:t>
            </a:r>
          </a:p>
        </p:txBody>
      </p:sp>
    </p:spTree>
    <p:extLst>
      <p:ext uri="{BB962C8B-B14F-4D97-AF65-F5344CB8AC3E}">
        <p14:creationId xmlns:p14="http://schemas.microsoft.com/office/powerpoint/2010/main" val="4053558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lstStyle/>
          <a:p>
            <a:r>
              <a:rPr lang="es-ES" sz="6000" dirty="0"/>
              <a:t>Índice</a:t>
            </a:r>
            <a:endParaRPr lang="es-ES" dirty="0"/>
          </a:p>
        </p:txBody>
      </p:sp>
      <p:sp>
        <p:nvSpPr>
          <p:cNvPr id="3" name="Marcador de contenido 2">
            <a:extLst>
              <a:ext uri="{FF2B5EF4-FFF2-40B4-BE49-F238E27FC236}">
                <a16:creationId xmlns:a16="http://schemas.microsoft.com/office/drawing/2014/main" id="{B1B0FB21-D6EB-6929-EE7E-C2DBB9737351}"/>
              </a:ext>
            </a:extLst>
          </p:cNvPr>
          <p:cNvSpPr>
            <a:spLocks noGrp="1"/>
          </p:cNvSpPr>
          <p:nvPr>
            <p:ph idx="1"/>
          </p:nvPr>
        </p:nvSpPr>
        <p:spPr>
          <a:xfrm>
            <a:off x="367004" y="1877438"/>
            <a:ext cx="11457991" cy="4980562"/>
          </a:xfrm>
        </p:spPr>
        <p:txBody>
          <a:bodyPr numCol="2" anchor="t">
            <a:noAutofit/>
          </a:bodyPr>
          <a:lstStyle/>
          <a:p>
            <a:pPr marL="457200" indent="-457200">
              <a:buFont typeface="+mj-lt"/>
              <a:buAutoNum type="arabicPeriod"/>
            </a:pPr>
            <a:r>
              <a:rPr lang="es-ES" sz="2000" b="1" dirty="0"/>
              <a:t>Introducción</a:t>
            </a:r>
            <a:endParaRPr lang="es-ES" sz="1800" b="1" dirty="0"/>
          </a:p>
          <a:p>
            <a:pPr marL="781200" lvl="1" indent="-457200">
              <a:buFont typeface="+mj-lt"/>
              <a:buAutoNum type="arabicPeriod"/>
            </a:pPr>
            <a:r>
              <a:rPr lang="es-ES" sz="2000" b="1" dirty="0"/>
              <a:t>Descripción general</a:t>
            </a:r>
          </a:p>
          <a:p>
            <a:pPr marL="781200" lvl="1" indent="-457200">
              <a:buFont typeface="+mj-lt"/>
              <a:buAutoNum type="arabicPeriod"/>
            </a:pPr>
            <a:r>
              <a:rPr lang="es-ES" sz="2000" b="1" dirty="0"/>
              <a:t>Objetivos</a:t>
            </a:r>
          </a:p>
          <a:p>
            <a:pPr marL="781200" lvl="1" indent="-457200">
              <a:buFont typeface="+mj-lt"/>
              <a:buAutoNum type="arabicPeriod"/>
            </a:pPr>
            <a:r>
              <a:rPr lang="es-ES" sz="2000" b="1" dirty="0"/>
              <a:t>Planificación</a:t>
            </a:r>
          </a:p>
          <a:p>
            <a:pPr marL="457200" indent="-457200">
              <a:buFont typeface="+mj-lt"/>
              <a:buAutoNum type="arabicPeriod"/>
            </a:pPr>
            <a:r>
              <a:rPr lang="es-ES" sz="2000" dirty="0"/>
              <a:t>Preliminares</a:t>
            </a:r>
          </a:p>
          <a:p>
            <a:pPr marL="781200" lvl="1" indent="-457200">
              <a:buFont typeface="+mj-lt"/>
              <a:buAutoNum type="arabicPeriod"/>
            </a:pPr>
            <a:r>
              <a:rPr lang="es-ES" sz="2000" dirty="0"/>
              <a:t>Pruebas con software oficial</a:t>
            </a:r>
          </a:p>
          <a:p>
            <a:pPr marL="781200" lvl="1" indent="-457200">
              <a:buFont typeface="+mj-lt"/>
              <a:buAutoNum type="arabicPeriod"/>
            </a:pPr>
            <a:r>
              <a:rPr lang="es-ES" sz="2000" dirty="0"/>
              <a:t>Pruebas con Paparazzi</a:t>
            </a:r>
          </a:p>
          <a:p>
            <a:pPr marL="457200" indent="-457200">
              <a:buFont typeface="+mj-lt"/>
              <a:buAutoNum type="arabicPeriod"/>
            </a:pPr>
            <a:r>
              <a:rPr lang="es-ES" sz="2000" dirty="0"/>
              <a:t>Control de un </a:t>
            </a:r>
            <a:r>
              <a:rPr lang="es-ES" sz="2000" dirty="0" err="1"/>
              <a:t>Crazyflie</a:t>
            </a:r>
            <a:endParaRPr lang="es-ES" sz="2000" dirty="0"/>
          </a:p>
          <a:p>
            <a:pPr marL="781200" lvl="1" indent="-457200">
              <a:buFont typeface="+mj-lt"/>
              <a:buAutoNum type="arabicPeriod"/>
            </a:pPr>
            <a:r>
              <a:rPr lang="es-ES" sz="2000" dirty="0"/>
              <a:t>Control básico</a:t>
            </a:r>
          </a:p>
          <a:p>
            <a:pPr marL="781200" lvl="1" indent="-457200">
              <a:buFont typeface="+mj-lt"/>
              <a:buAutoNum type="arabicPeriod"/>
            </a:pPr>
            <a:r>
              <a:rPr lang="es-ES" sz="2000" dirty="0"/>
              <a:t>Algoritmos GVF</a:t>
            </a:r>
          </a:p>
          <a:p>
            <a:pPr marL="781200" lvl="1" indent="-457200">
              <a:buFont typeface="+mj-lt"/>
              <a:buAutoNum type="arabicPeriod"/>
            </a:pPr>
            <a:r>
              <a:rPr lang="es-ES" sz="2000" dirty="0"/>
              <a:t>Implementación de GVF</a:t>
            </a:r>
          </a:p>
          <a:p>
            <a:pPr marL="457200" indent="-457200">
              <a:buFont typeface="+mj-lt"/>
              <a:buAutoNum type="arabicPeriod"/>
            </a:pPr>
            <a:r>
              <a:rPr lang="es-ES" sz="2000" dirty="0"/>
              <a:t>Coordinación entre </a:t>
            </a:r>
            <a:r>
              <a:rPr lang="es-ES" sz="2000" dirty="0" err="1"/>
              <a:t>Crazyflies</a:t>
            </a:r>
            <a:endParaRPr lang="es-ES" sz="2000" dirty="0"/>
          </a:p>
          <a:p>
            <a:pPr marL="781200" lvl="1" indent="-457200">
              <a:buFont typeface="+mj-lt"/>
              <a:buAutoNum type="arabicPeriod"/>
            </a:pPr>
            <a:r>
              <a:rPr lang="es-ES" sz="2000" dirty="0"/>
              <a:t>Algoritmos de coordinación</a:t>
            </a:r>
          </a:p>
          <a:p>
            <a:pPr marL="781200" lvl="1" indent="-457200">
              <a:buFont typeface="+mj-lt"/>
              <a:buAutoNum type="arabicPeriod"/>
            </a:pPr>
            <a:r>
              <a:rPr lang="es-ES" sz="2000" dirty="0"/>
              <a:t>Implementación de la coordinación</a:t>
            </a:r>
          </a:p>
          <a:p>
            <a:pPr marL="781200" lvl="1" indent="-457200">
              <a:buFont typeface="+mj-lt"/>
              <a:buAutoNum type="arabicPeriod"/>
            </a:pPr>
            <a:r>
              <a:rPr lang="es-ES" sz="2000" dirty="0"/>
              <a:t>Simulación de formaciones</a:t>
            </a:r>
          </a:p>
          <a:p>
            <a:pPr marL="781200" lvl="1" indent="-457200">
              <a:buFont typeface="+mj-lt"/>
              <a:buAutoNum type="arabicPeriod"/>
            </a:pPr>
            <a:r>
              <a:rPr lang="es-ES" sz="2000" dirty="0"/>
              <a:t>Resultados de las formaciones</a:t>
            </a:r>
          </a:p>
          <a:p>
            <a:pPr marL="457200" indent="-457200">
              <a:buFont typeface="+mj-lt"/>
              <a:buAutoNum type="arabicPeriod"/>
            </a:pPr>
            <a:r>
              <a:rPr lang="es-ES" sz="2000" dirty="0"/>
              <a:t>Conclusiones</a:t>
            </a:r>
          </a:p>
          <a:p>
            <a:pPr marL="457200" indent="-457200">
              <a:buFont typeface="+mj-lt"/>
              <a:buAutoNum type="arabicPeriod"/>
            </a:pPr>
            <a:endParaRPr lang="es-ES" sz="2300" dirty="0"/>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2</a:t>
            </a:fld>
            <a:endParaRPr lang="es-ES" noProof="0" dirty="0"/>
          </a:p>
        </p:txBody>
      </p:sp>
    </p:spTree>
    <p:extLst>
      <p:ext uri="{BB962C8B-B14F-4D97-AF65-F5344CB8AC3E}">
        <p14:creationId xmlns:p14="http://schemas.microsoft.com/office/powerpoint/2010/main" val="11790893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96532-F294-79A1-7A7B-7690247AFBC3}"/>
            </a:ext>
          </a:extLst>
        </p:cNvPr>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3B28E2B5-57D1-2F20-9769-ADC65B62A532}"/>
              </a:ext>
            </a:extLst>
          </p:cNvPr>
          <p:cNvSpPr>
            <a:spLocks noGrp="1"/>
          </p:cNvSpPr>
          <p:nvPr>
            <p:ph type="sldNum" sz="quarter" idx="12"/>
          </p:nvPr>
        </p:nvSpPr>
        <p:spPr/>
        <p:txBody>
          <a:bodyPr/>
          <a:lstStyle/>
          <a:p>
            <a:pPr rtl="0"/>
            <a:fld id="{D57F1E4F-1CFF-5643-939E-217C01CDF565}" type="slidenum">
              <a:rPr lang="es-ES" sz="1600" noProof="0" smtClean="0"/>
              <a:pPr rtl="0"/>
              <a:t>20</a:t>
            </a:fld>
            <a:endParaRPr lang="es-ES" noProof="0" dirty="0"/>
          </a:p>
        </p:txBody>
      </p:sp>
      <p:sp>
        <p:nvSpPr>
          <p:cNvPr id="4" name="CuadroTexto 3">
            <a:extLst>
              <a:ext uri="{FF2B5EF4-FFF2-40B4-BE49-F238E27FC236}">
                <a16:creationId xmlns:a16="http://schemas.microsoft.com/office/drawing/2014/main" id="{153C1AF7-915F-ABE0-8135-D0BB87920E19}"/>
              </a:ext>
            </a:extLst>
          </p:cNvPr>
          <p:cNvSpPr txBox="1"/>
          <p:nvPr/>
        </p:nvSpPr>
        <p:spPr>
          <a:xfrm>
            <a:off x="437744" y="1913255"/>
            <a:ext cx="5658255" cy="1538883"/>
          </a:xfrm>
          <a:prstGeom prst="rect">
            <a:avLst/>
          </a:prstGeom>
          <a:noFill/>
        </p:spPr>
        <p:txBody>
          <a:bodyPr wrap="square" rtlCol="0">
            <a:spAutoFit/>
          </a:bodyPr>
          <a:lstStyle/>
          <a:p>
            <a:pPr algn="ctr"/>
            <a:r>
              <a:rPr lang="es-ES" sz="2200" b="1" dirty="0"/>
              <a:t>Formaciones Circulares</a:t>
            </a:r>
          </a:p>
          <a:p>
            <a:pPr marL="285750" indent="-285750">
              <a:buFont typeface="Arial" panose="020B0604020202020204" pitchFamily="34" charset="0"/>
              <a:buChar char="•"/>
            </a:pPr>
            <a:r>
              <a:rPr lang="es-ES" dirty="0"/>
              <a:t>Al estar ya integrado en Paparazzi, tan sólo se modifica un script de Python para que pueda interactuar con </a:t>
            </a:r>
            <a:r>
              <a:rPr lang="es-ES" dirty="0" err="1"/>
              <a:t>rotorcrafts</a:t>
            </a:r>
            <a:r>
              <a:rPr lang="es-ES" dirty="0"/>
              <a:t> (distintas variables de telemetría, control </a:t>
            </a:r>
            <a:r>
              <a:rPr lang="es-ES" dirty="0" err="1"/>
              <a:t>etc</a:t>
            </a:r>
            <a:r>
              <a:rPr lang="es-ES" dirty="0"/>
              <a:t>…). </a:t>
            </a:r>
            <a:r>
              <a:rPr lang="es-ES" b="1" dirty="0"/>
              <a:t>Pensado para usarse con GVF</a:t>
            </a:r>
          </a:p>
        </p:txBody>
      </p:sp>
      <p:sp>
        <p:nvSpPr>
          <p:cNvPr id="7" name="CuadroTexto 6">
            <a:extLst>
              <a:ext uri="{FF2B5EF4-FFF2-40B4-BE49-F238E27FC236}">
                <a16:creationId xmlns:a16="http://schemas.microsoft.com/office/drawing/2014/main" id="{290AAB01-B622-6C37-CEA5-4F42C05AA795}"/>
              </a:ext>
            </a:extLst>
          </p:cNvPr>
          <p:cNvSpPr txBox="1"/>
          <p:nvPr/>
        </p:nvSpPr>
        <p:spPr>
          <a:xfrm>
            <a:off x="6096000" y="1913255"/>
            <a:ext cx="5658255" cy="1538883"/>
          </a:xfrm>
          <a:prstGeom prst="rect">
            <a:avLst/>
          </a:prstGeom>
          <a:noFill/>
        </p:spPr>
        <p:txBody>
          <a:bodyPr wrap="square" rtlCol="0">
            <a:spAutoFit/>
          </a:bodyPr>
          <a:lstStyle/>
          <a:p>
            <a:pPr algn="ctr"/>
            <a:r>
              <a:rPr lang="es-ES" sz="2200" b="1" dirty="0"/>
              <a:t>Formaciones en segmentos paralelos</a:t>
            </a:r>
          </a:p>
          <a:p>
            <a:pPr marL="285750" indent="-285750">
              <a:buFont typeface="Arial" panose="020B0604020202020204" pitchFamily="34" charset="0"/>
              <a:buChar char="•"/>
            </a:pPr>
            <a:r>
              <a:rPr lang="es-ES" dirty="0"/>
              <a:t>Basado en el ejemplo de formaciones circulares, modificamos la implementación para que funcione con segmentos (puede o no con GVF)</a:t>
            </a:r>
          </a:p>
          <a:p>
            <a:pPr marL="285750" indent="-285750">
              <a:buFont typeface="Arial" panose="020B0604020202020204" pitchFamily="34" charset="0"/>
              <a:buChar char="•"/>
            </a:pPr>
            <a:r>
              <a:rPr lang="es-ES" dirty="0"/>
              <a:t>Se añade normalización del segmento</a:t>
            </a:r>
          </a:p>
        </p:txBody>
      </p:sp>
      <p:sp>
        <p:nvSpPr>
          <p:cNvPr id="9" name="Título 8">
            <a:extLst>
              <a:ext uri="{FF2B5EF4-FFF2-40B4-BE49-F238E27FC236}">
                <a16:creationId xmlns:a16="http://schemas.microsoft.com/office/drawing/2014/main" id="{10561A7D-AF54-432D-0A2A-875792C1C2AE}"/>
              </a:ext>
            </a:extLst>
          </p:cNvPr>
          <p:cNvSpPr>
            <a:spLocks noGrp="1"/>
          </p:cNvSpPr>
          <p:nvPr>
            <p:ph type="title"/>
          </p:nvPr>
        </p:nvSpPr>
        <p:spPr/>
        <p:txBody>
          <a:bodyPr anchor="ctr">
            <a:noAutofit/>
          </a:bodyPr>
          <a:lstStyle/>
          <a:p>
            <a:r>
              <a:rPr lang="es-ES" sz="4200" dirty="0"/>
              <a:t>Implementación de la coordinación</a:t>
            </a:r>
          </a:p>
        </p:txBody>
      </p:sp>
      <p:pic>
        <p:nvPicPr>
          <p:cNvPr id="5" name="Imagen 4">
            <a:extLst>
              <a:ext uri="{FF2B5EF4-FFF2-40B4-BE49-F238E27FC236}">
                <a16:creationId xmlns:a16="http://schemas.microsoft.com/office/drawing/2014/main" id="{8D49E78D-F2A6-A1E3-75A9-616EE0D96C63}"/>
              </a:ext>
            </a:extLst>
          </p:cNvPr>
          <p:cNvPicPr>
            <a:picLocks noChangeAspect="1"/>
          </p:cNvPicPr>
          <p:nvPr/>
        </p:nvPicPr>
        <p:blipFill>
          <a:blip r:embed="rId3"/>
          <a:stretch>
            <a:fillRect/>
          </a:stretch>
        </p:blipFill>
        <p:spPr>
          <a:xfrm>
            <a:off x="6096000" y="3983195"/>
            <a:ext cx="5711757" cy="1158850"/>
          </a:xfrm>
          <a:prstGeom prst="rect">
            <a:avLst/>
          </a:prstGeom>
        </p:spPr>
      </p:pic>
      <p:pic>
        <p:nvPicPr>
          <p:cNvPr id="11" name="Imagen 10">
            <a:extLst>
              <a:ext uri="{FF2B5EF4-FFF2-40B4-BE49-F238E27FC236}">
                <a16:creationId xmlns:a16="http://schemas.microsoft.com/office/drawing/2014/main" id="{35EEEBCB-F218-4976-B81A-8C3BBB1D3032}"/>
              </a:ext>
            </a:extLst>
          </p:cNvPr>
          <p:cNvPicPr>
            <a:picLocks noChangeAspect="1"/>
          </p:cNvPicPr>
          <p:nvPr/>
        </p:nvPicPr>
        <p:blipFill>
          <a:blip r:embed="rId4"/>
          <a:stretch>
            <a:fillRect/>
          </a:stretch>
        </p:blipFill>
        <p:spPr>
          <a:xfrm>
            <a:off x="920450" y="3516926"/>
            <a:ext cx="4692048" cy="3014237"/>
          </a:xfrm>
          <a:prstGeom prst="rect">
            <a:avLst/>
          </a:prstGeom>
        </p:spPr>
      </p:pic>
    </p:spTree>
    <p:extLst>
      <p:ext uri="{BB962C8B-B14F-4D97-AF65-F5344CB8AC3E}">
        <p14:creationId xmlns:p14="http://schemas.microsoft.com/office/powerpoint/2010/main" val="2693241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Simulación de formaciones: Círculos</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21</a:t>
            </a:fld>
            <a:endParaRPr lang="es-ES" noProof="0" dirty="0"/>
          </a:p>
        </p:txBody>
      </p:sp>
      <p:pic>
        <p:nvPicPr>
          <p:cNvPr id="7" name="Elementos multimedia en línea 6" title="Circular Formation (x3) - TFG">
            <a:hlinkClick r:id="" action="ppaction://media"/>
            <a:extLst>
              <a:ext uri="{FF2B5EF4-FFF2-40B4-BE49-F238E27FC236}">
                <a16:creationId xmlns:a16="http://schemas.microsoft.com/office/drawing/2014/main" id="{FD77D380-767D-4AAF-27C7-B948368ADD83}"/>
              </a:ext>
            </a:extLst>
          </p:cNvPr>
          <p:cNvPicPr>
            <a:picLocks noRot="1" noChangeAspect="1"/>
          </p:cNvPicPr>
          <p:nvPr>
            <a:videoFile r:link="rId1"/>
          </p:nvPr>
        </p:nvPicPr>
        <p:blipFill>
          <a:blip r:embed="rId4"/>
          <a:stretch>
            <a:fillRect/>
          </a:stretch>
        </p:blipFill>
        <p:spPr>
          <a:xfrm>
            <a:off x="1455234" y="1562911"/>
            <a:ext cx="9281532" cy="5239966"/>
          </a:xfrm>
          <a:prstGeom prst="rect">
            <a:avLst/>
          </a:prstGeom>
        </p:spPr>
      </p:pic>
    </p:spTree>
    <p:extLst>
      <p:ext uri="{BB962C8B-B14F-4D97-AF65-F5344CB8AC3E}">
        <p14:creationId xmlns:p14="http://schemas.microsoft.com/office/powerpoint/2010/main" val="1919872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Simulación de formaciones: Círculos</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22</a:t>
            </a:fld>
            <a:endParaRPr lang="es-ES" noProof="0" dirty="0"/>
          </a:p>
        </p:txBody>
      </p:sp>
      <p:pic>
        <p:nvPicPr>
          <p:cNvPr id="4" name="Imagen 3">
            <a:extLst>
              <a:ext uri="{FF2B5EF4-FFF2-40B4-BE49-F238E27FC236}">
                <a16:creationId xmlns:a16="http://schemas.microsoft.com/office/drawing/2014/main" id="{7E8BE5C8-9BF3-DF24-AFF4-06C8444C57AE}"/>
              </a:ext>
            </a:extLst>
          </p:cNvPr>
          <p:cNvPicPr>
            <a:picLocks noChangeAspect="1"/>
          </p:cNvPicPr>
          <p:nvPr/>
        </p:nvPicPr>
        <p:blipFill>
          <a:blip r:embed="rId3"/>
          <a:stretch>
            <a:fillRect/>
          </a:stretch>
        </p:blipFill>
        <p:spPr>
          <a:xfrm>
            <a:off x="953143" y="1618984"/>
            <a:ext cx="10285714" cy="4702278"/>
          </a:xfrm>
          <a:prstGeom prst="rect">
            <a:avLst/>
          </a:prstGeom>
        </p:spPr>
      </p:pic>
    </p:spTree>
    <p:extLst>
      <p:ext uri="{BB962C8B-B14F-4D97-AF65-F5344CB8AC3E}">
        <p14:creationId xmlns:p14="http://schemas.microsoft.com/office/powerpoint/2010/main" val="25143962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Simulación de formaciones: Segmentos</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23</a:t>
            </a:fld>
            <a:endParaRPr lang="es-ES" noProof="0" dirty="0"/>
          </a:p>
        </p:txBody>
      </p:sp>
      <p:pic>
        <p:nvPicPr>
          <p:cNvPr id="3" name="Elementos multimedia en línea 2" title="Segment Formation (x4) - TFG">
            <a:hlinkClick r:id="" action="ppaction://media"/>
            <a:extLst>
              <a:ext uri="{FF2B5EF4-FFF2-40B4-BE49-F238E27FC236}">
                <a16:creationId xmlns:a16="http://schemas.microsoft.com/office/drawing/2014/main" id="{2C54E06C-267F-F5A1-6C65-F7A9244A9213}"/>
              </a:ext>
            </a:extLst>
          </p:cNvPr>
          <p:cNvPicPr>
            <a:picLocks noRot="1" noChangeAspect="1"/>
          </p:cNvPicPr>
          <p:nvPr>
            <a:videoFile r:link="rId1"/>
          </p:nvPr>
        </p:nvPicPr>
        <p:blipFill>
          <a:blip r:embed="rId4"/>
          <a:stretch>
            <a:fillRect/>
          </a:stretch>
        </p:blipFill>
        <p:spPr>
          <a:xfrm>
            <a:off x="1330751" y="1415870"/>
            <a:ext cx="9530498" cy="5380522"/>
          </a:xfrm>
          <a:prstGeom prst="rect">
            <a:avLst/>
          </a:prstGeom>
        </p:spPr>
      </p:pic>
    </p:spTree>
    <p:extLst>
      <p:ext uri="{BB962C8B-B14F-4D97-AF65-F5344CB8AC3E}">
        <p14:creationId xmlns:p14="http://schemas.microsoft.com/office/powerpoint/2010/main" val="2932519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Simulación de formaciones: Segmentos</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24</a:t>
            </a:fld>
            <a:endParaRPr lang="es-ES" noProof="0" dirty="0"/>
          </a:p>
        </p:txBody>
      </p:sp>
      <p:pic>
        <p:nvPicPr>
          <p:cNvPr id="4" name="Imagen 3">
            <a:extLst>
              <a:ext uri="{FF2B5EF4-FFF2-40B4-BE49-F238E27FC236}">
                <a16:creationId xmlns:a16="http://schemas.microsoft.com/office/drawing/2014/main" id="{FC4B8F73-AADC-583D-CBFF-3FDBD0711E6D}"/>
              </a:ext>
            </a:extLst>
          </p:cNvPr>
          <p:cNvPicPr>
            <a:picLocks noChangeAspect="1"/>
          </p:cNvPicPr>
          <p:nvPr/>
        </p:nvPicPr>
        <p:blipFill>
          <a:blip r:embed="rId3"/>
          <a:stretch>
            <a:fillRect/>
          </a:stretch>
        </p:blipFill>
        <p:spPr>
          <a:xfrm>
            <a:off x="1076891" y="1437683"/>
            <a:ext cx="10038218" cy="4794504"/>
          </a:xfrm>
          <a:prstGeom prst="rect">
            <a:avLst/>
          </a:prstGeom>
        </p:spPr>
      </p:pic>
    </p:spTree>
    <p:extLst>
      <p:ext uri="{BB962C8B-B14F-4D97-AF65-F5344CB8AC3E}">
        <p14:creationId xmlns:p14="http://schemas.microsoft.com/office/powerpoint/2010/main" val="12267728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Autofit/>
          </a:bodyPr>
          <a:lstStyle/>
          <a:p>
            <a:pPr algn="ctr"/>
            <a:r>
              <a:rPr lang="es-ES" sz="3600" dirty="0"/>
              <a:t>Resultados de las formaciones: paparazzi</a:t>
            </a:r>
            <a:endParaRPr lang="es-ES" sz="28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25</a:t>
            </a:fld>
            <a:endParaRPr lang="es-ES" noProof="0" dirty="0"/>
          </a:p>
        </p:txBody>
      </p:sp>
      <p:pic>
        <p:nvPicPr>
          <p:cNvPr id="3" name="Elementos multimedia en línea 2" title="Crazyflie GVF Segment Paparazzi - TFG">
            <a:hlinkClick r:id="" action="ppaction://media"/>
            <a:extLst>
              <a:ext uri="{FF2B5EF4-FFF2-40B4-BE49-F238E27FC236}">
                <a16:creationId xmlns:a16="http://schemas.microsoft.com/office/drawing/2014/main" id="{FB460EEA-7A7C-24A3-7EE4-3E9E9F3D4D51}"/>
              </a:ext>
            </a:extLst>
          </p:cNvPr>
          <p:cNvPicPr>
            <a:picLocks noRot="1" noChangeAspect="1"/>
          </p:cNvPicPr>
          <p:nvPr>
            <a:videoFile r:link="rId1"/>
          </p:nvPr>
        </p:nvPicPr>
        <p:blipFill>
          <a:blip r:embed="rId4"/>
          <a:stretch>
            <a:fillRect/>
          </a:stretch>
        </p:blipFill>
        <p:spPr>
          <a:xfrm>
            <a:off x="1351216" y="1378503"/>
            <a:ext cx="9489568" cy="5357414"/>
          </a:xfrm>
          <a:prstGeom prst="rect">
            <a:avLst/>
          </a:prstGeom>
        </p:spPr>
      </p:pic>
    </p:spTree>
    <p:extLst>
      <p:ext uri="{BB962C8B-B14F-4D97-AF65-F5344CB8AC3E}">
        <p14:creationId xmlns:p14="http://schemas.microsoft.com/office/powerpoint/2010/main" val="2210417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3600" dirty="0"/>
              <a:t>Resultados de las formaciones: </a:t>
            </a:r>
            <a:r>
              <a:rPr lang="es-ES" sz="3600" dirty="0" err="1"/>
              <a:t>Bitcraze</a:t>
            </a:r>
            <a:endParaRPr lang="es-ES" sz="28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26</a:t>
            </a:fld>
            <a:endParaRPr lang="es-ES" noProof="0" dirty="0"/>
          </a:p>
        </p:txBody>
      </p:sp>
      <p:pic>
        <p:nvPicPr>
          <p:cNvPr id="4" name="Elementos multimedia en línea 3" title="Segment Formation Bitcraze: resultado final - TFG">
            <a:hlinkClick r:id="" action="ppaction://media"/>
            <a:extLst>
              <a:ext uri="{FF2B5EF4-FFF2-40B4-BE49-F238E27FC236}">
                <a16:creationId xmlns:a16="http://schemas.microsoft.com/office/drawing/2014/main" id="{B47EA427-6C0D-371C-1C22-84C01705EEBB}"/>
              </a:ext>
            </a:extLst>
          </p:cNvPr>
          <p:cNvPicPr>
            <a:picLocks noRot="1" noChangeAspect="1"/>
          </p:cNvPicPr>
          <p:nvPr>
            <a:videoFile r:link="rId1"/>
          </p:nvPr>
        </p:nvPicPr>
        <p:blipFill>
          <a:blip r:embed="rId4"/>
          <a:stretch>
            <a:fillRect/>
          </a:stretch>
        </p:blipFill>
        <p:spPr>
          <a:xfrm>
            <a:off x="1337683" y="1399366"/>
            <a:ext cx="9516634" cy="5372694"/>
          </a:xfrm>
          <a:prstGeom prst="rect">
            <a:avLst/>
          </a:prstGeom>
        </p:spPr>
      </p:pic>
    </p:spTree>
    <p:extLst>
      <p:ext uri="{BB962C8B-B14F-4D97-AF65-F5344CB8AC3E}">
        <p14:creationId xmlns:p14="http://schemas.microsoft.com/office/powerpoint/2010/main" val="39586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4" y="457220"/>
            <a:ext cx="11029616" cy="986569"/>
          </a:xfrm>
        </p:spPr>
        <p:txBody>
          <a:bodyPr anchor="ctr">
            <a:normAutofit/>
          </a:bodyPr>
          <a:lstStyle/>
          <a:p>
            <a:pPr algn="ctr"/>
            <a:r>
              <a:rPr lang="es-ES" sz="3600" dirty="0"/>
              <a:t>Resultados de las formaciones</a:t>
            </a:r>
            <a:endParaRPr lang="es-ES" sz="28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27</a:t>
            </a:fld>
            <a:endParaRPr lang="es-ES" noProof="0" dirty="0"/>
          </a:p>
        </p:txBody>
      </p:sp>
      <p:pic>
        <p:nvPicPr>
          <p:cNvPr id="3" name="Elementos multimedia en línea 2" title="Animación de formación en segmentos - TFG">
            <a:hlinkClick r:id="" action="ppaction://media"/>
            <a:extLst>
              <a:ext uri="{FF2B5EF4-FFF2-40B4-BE49-F238E27FC236}">
                <a16:creationId xmlns:a16="http://schemas.microsoft.com/office/drawing/2014/main" id="{3EFC3780-A358-7916-2302-6941CC578B0D}"/>
              </a:ext>
            </a:extLst>
          </p:cNvPr>
          <p:cNvPicPr>
            <a:picLocks noRot="1" noChangeAspect="1"/>
          </p:cNvPicPr>
          <p:nvPr>
            <a:videoFile r:link="rId1"/>
          </p:nvPr>
        </p:nvPicPr>
        <p:blipFill>
          <a:blip r:embed="rId4"/>
          <a:stretch>
            <a:fillRect/>
          </a:stretch>
        </p:blipFill>
        <p:spPr>
          <a:xfrm>
            <a:off x="1209579" y="1230659"/>
            <a:ext cx="9772842" cy="5517339"/>
          </a:xfrm>
          <a:prstGeom prst="rect">
            <a:avLst/>
          </a:prstGeom>
        </p:spPr>
      </p:pic>
    </p:spTree>
    <p:extLst>
      <p:ext uri="{BB962C8B-B14F-4D97-AF65-F5344CB8AC3E}">
        <p14:creationId xmlns:p14="http://schemas.microsoft.com/office/powerpoint/2010/main" val="3205362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3600" dirty="0"/>
              <a:t>Resultados de las formaciones</a:t>
            </a:r>
            <a:endParaRPr lang="es-ES" sz="28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28</a:t>
            </a:fld>
            <a:endParaRPr lang="es-ES" noProof="0" dirty="0"/>
          </a:p>
        </p:txBody>
      </p:sp>
      <p:pic>
        <p:nvPicPr>
          <p:cNvPr id="7" name="Imagen 6">
            <a:extLst>
              <a:ext uri="{FF2B5EF4-FFF2-40B4-BE49-F238E27FC236}">
                <a16:creationId xmlns:a16="http://schemas.microsoft.com/office/drawing/2014/main" id="{9A2C2A48-351F-86F6-E7E1-C8370D2F82AF}"/>
              </a:ext>
            </a:extLst>
          </p:cNvPr>
          <p:cNvPicPr>
            <a:picLocks noChangeAspect="1"/>
          </p:cNvPicPr>
          <p:nvPr/>
        </p:nvPicPr>
        <p:blipFill>
          <a:blip r:embed="rId3"/>
          <a:stretch>
            <a:fillRect/>
          </a:stretch>
        </p:blipFill>
        <p:spPr>
          <a:xfrm>
            <a:off x="1012372" y="1562911"/>
            <a:ext cx="10167256" cy="4645384"/>
          </a:xfrm>
          <a:prstGeom prst="rect">
            <a:avLst/>
          </a:prstGeom>
        </p:spPr>
      </p:pic>
    </p:spTree>
    <p:extLst>
      <p:ext uri="{BB962C8B-B14F-4D97-AF65-F5344CB8AC3E}">
        <p14:creationId xmlns:p14="http://schemas.microsoft.com/office/powerpoint/2010/main" val="3472126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3600" dirty="0"/>
              <a:t>Resultados de las formaciones</a:t>
            </a:r>
            <a:endParaRPr lang="es-ES" sz="28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29</a:t>
            </a:fld>
            <a:endParaRPr lang="es-ES" noProof="0" dirty="0"/>
          </a:p>
        </p:txBody>
      </p:sp>
      <p:pic>
        <p:nvPicPr>
          <p:cNvPr id="4" name="Imagen 3">
            <a:extLst>
              <a:ext uri="{FF2B5EF4-FFF2-40B4-BE49-F238E27FC236}">
                <a16:creationId xmlns:a16="http://schemas.microsoft.com/office/drawing/2014/main" id="{8951E4A9-24F3-6982-1F4F-F63E47A72DAE}"/>
              </a:ext>
            </a:extLst>
          </p:cNvPr>
          <p:cNvPicPr>
            <a:picLocks noChangeAspect="1"/>
          </p:cNvPicPr>
          <p:nvPr/>
        </p:nvPicPr>
        <p:blipFill>
          <a:blip r:embed="rId3"/>
          <a:stretch>
            <a:fillRect/>
          </a:stretch>
        </p:blipFill>
        <p:spPr>
          <a:xfrm>
            <a:off x="941174" y="1519697"/>
            <a:ext cx="10309652" cy="4713221"/>
          </a:xfrm>
          <a:prstGeom prst="rect">
            <a:avLst/>
          </a:prstGeom>
        </p:spPr>
      </p:pic>
    </p:spTree>
    <p:extLst>
      <p:ext uri="{BB962C8B-B14F-4D97-AF65-F5344CB8AC3E}">
        <p14:creationId xmlns:p14="http://schemas.microsoft.com/office/powerpoint/2010/main" val="3322645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normAutofit/>
          </a:bodyPr>
          <a:lstStyle/>
          <a:p>
            <a:r>
              <a:rPr lang="es-ES" sz="6000" baseline="30000" dirty="0"/>
              <a:t>Descripción general</a:t>
            </a:r>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3</a:t>
            </a:fld>
            <a:endParaRPr lang="es-ES" noProof="0" dirty="0"/>
          </a:p>
        </p:txBody>
      </p:sp>
      <p:sp>
        <p:nvSpPr>
          <p:cNvPr id="4" name="CuadroTexto 3">
            <a:extLst>
              <a:ext uri="{FF2B5EF4-FFF2-40B4-BE49-F238E27FC236}">
                <a16:creationId xmlns:a16="http://schemas.microsoft.com/office/drawing/2014/main" id="{32EF9316-86F6-A80C-A7F3-4171A5BDAC3B}"/>
              </a:ext>
            </a:extLst>
          </p:cNvPr>
          <p:cNvSpPr txBox="1"/>
          <p:nvPr/>
        </p:nvSpPr>
        <p:spPr>
          <a:xfrm>
            <a:off x="437745" y="1913255"/>
            <a:ext cx="3706238" cy="2092881"/>
          </a:xfrm>
          <a:prstGeom prst="rect">
            <a:avLst/>
          </a:prstGeom>
          <a:noFill/>
        </p:spPr>
        <p:txBody>
          <a:bodyPr wrap="square" rtlCol="0">
            <a:spAutoFit/>
          </a:bodyPr>
          <a:lstStyle/>
          <a:p>
            <a:pPr algn="ctr"/>
            <a:r>
              <a:rPr lang="es-ES" sz="2200" b="1" dirty="0" err="1"/>
              <a:t>Crazyflie</a:t>
            </a:r>
            <a:r>
              <a:rPr lang="es-ES" sz="2200" b="1" dirty="0"/>
              <a:t> 2.1</a:t>
            </a:r>
          </a:p>
          <a:p>
            <a:pPr marL="285750" indent="-285750">
              <a:buFont typeface="Arial" panose="020B0604020202020204" pitchFamily="34" charset="0"/>
              <a:buChar char="•"/>
            </a:pPr>
            <a:r>
              <a:rPr lang="es-ES" dirty="0"/>
              <a:t>UAV (popularmente llamado dron) de contenidas dimensiones y peso</a:t>
            </a:r>
          </a:p>
          <a:p>
            <a:pPr marL="285750" indent="-285750">
              <a:buFont typeface="Arial" panose="020B0604020202020204" pitchFamily="34" charset="0"/>
              <a:buChar char="•"/>
            </a:pPr>
            <a:r>
              <a:rPr lang="es-ES" dirty="0"/>
              <a:t>Se le puede cambiar el firmware por uno </a:t>
            </a:r>
            <a:r>
              <a:rPr lang="es-ES" i="1" dirty="0"/>
              <a:t>open </a:t>
            </a:r>
            <a:r>
              <a:rPr lang="es-ES" i="1" dirty="0" err="1"/>
              <a:t>source</a:t>
            </a:r>
            <a:endParaRPr lang="es-ES" i="1" dirty="0"/>
          </a:p>
          <a:p>
            <a:pPr marL="285750" indent="-285750">
              <a:buFont typeface="Arial" panose="020B0604020202020204" pitchFamily="34" charset="0"/>
              <a:buChar char="•"/>
            </a:pPr>
            <a:r>
              <a:rPr lang="es-ES" dirty="0"/>
              <a:t>Queremos mover coordinadamente 2 o más drones</a:t>
            </a:r>
          </a:p>
        </p:txBody>
      </p:sp>
      <p:sp>
        <p:nvSpPr>
          <p:cNvPr id="5" name="CuadroTexto 4">
            <a:extLst>
              <a:ext uri="{FF2B5EF4-FFF2-40B4-BE49-F238E27FC236}">
                <a16:creationId xmlns:a16="http://schemas.microsoft.com/office/drawing/2014/main" id="{E574173E-3642-C7EA-5C86-58C2A2128AB8}"/>
              </a:ext>
            </a:extLst>
          </p:cNvPr>
          <p:cNvSpPr txBox="1"/>
          <p:nvPr/>
        </p:nvSpPr>
        <p:spPr>
          <a:xfrm>
            <a:off x="4242882" y="1908723"/>
            <a:ext cx="3706237" cy="1815882"/>
          </a:xfrm>
          <a:prstGeom prst="rect">
            <a:avLst/>
          </a:prstGeom>
          <a:noFill/>
        </p:spPr>
        <p:txBody>
          <a:bodyPr wrap="square" rtlCol="0">
            <a:spAutoFit/>
          </a:bodyPr>
          <a:lstStyle/>
          <a:p>
            <a:pPr algn="ctr"/>
            <a:r>
              <a:rPr lang="es-ES" sz="2200" b="1" dirty="0"/>
              <a:t>Accesorios</a:t>
            </a:r>
          </a:p>
          <a:p>
            <a:pPr marL="285750" indent="-285750">
              <a:buFont typeface="Arial" panose="020B0604020202020204" pitchFamily="34" charset="0"/>
              <a:buChar char="•"/>
            </a:pPr>
            <a:r>
              <a:rPr lang="es-ES" dirty="0"/>
              <a:t>Permite mejor localización en el espacio. Ejemplo:</a:t>
            </a:r>
          </a:p>
          <a:p>
            <a:pPr marL="285750" indent="-285750">
              <a:buFont typeface="Arial" panose="020B0604020202020204" pitchFamily="34" charset="0"/>
              <a:buChar char="•"/>
            </a:pPr>
            <a:r>
              <a:rPr lang="es-ES" dirty="0"/>
              <a:t>Flow </a:t>
            </a:r>
            <a:r>
              <a:rPr lang="es-ES" dirty="0" err="1"/>
              <a:t>Deck</a:t>
            </a:r>
            <a:r>
              <a:rPr lang="es-ES" dirty="0"/>
              <a:t> v2, incluye altímetro y </a:t>
            </a:r>
            <a:r>
              <a:rPr lang="es-ES" dirty="0" err="1"/>
              <a:t>opticflow</a:t>
            </a:r>
            <a:endParaRPr lang="es-ES" dirty="0"/>
          </a:p>
          <a:p>
            <a:pPr marL="285750" indent="-285750">
              <a:buFont typeface="Arial" panose="020B0604020202020204" pitchFamily="34" charset="0"/>
              <a:buChar char="•"/>
            </a:pPr>
            <a:r>
              <a:rPr lang="es-ES" dirty="0"/>
              <a:t>Permite localización relativa</a:t>
            </a:r>
          </a:p>
        </p:txBody>
      </p:sp>
      <p:sp>
        <p:nvSpPr>
          <p:cNvPr id="7" name="CuadroTexto 6">
            <a:extLst>
              <a:ext uri="{FF2B5EF4-FFF2-40B4-BE49-F238E27FC236}">
                <a16:creationId xmlns:a16="http://schemas.microsoft.com/office/drawing/2014/main" id="{153E0B5E-0EBE-331D-16B0-69557BC92A50}"/>
              </a:ext>
            </a:extLst>
          </p:cNvPr>
          <p:cNvSpPr txBox="1"/>
          <p:nvPr/>
        </p:nvSpPr>
        <p:spPr>
          <a:xfrm>
            <a:off x="8048018" y="1913255"/>
            <a:ext cx="3706237" cy="2092881"/>
          </a:xfrm>
          <a:prstGeom prst="rect">
            <a:avLst/>
          </a:prstGeom>
          <a:noFill/>
        </p:spPr>
        <p:txBody>
          <a:bodyPr wrap="square" rtlCol="0">
            <a:spAutoFit/>
          </a:bodyPr>
          <a:lstStyle/>
          <a:p>
            <a:pPr algn="ctr"/>
            <a:r>
              <a:rPr lang="es-ES" sz="2200" b="1" dirty="0"/>
              <a:t>Paparazzi UAV</a:t>
            </a:r>
          </a:p>
          <a:p>
            <a:pPr marL="285750" indent="-285750">
              <a:buFont typeface="Arial" panose="020B0604020202020204" pitchFamily="34" charset="0"/>
              <a:buChar char="•"/>
            </a:pPr>
            <a:r>
              <a:rPr lang="es-ES" dirty="0"/>
              <a:t>Proyecto que abarca software, firmware y hardware para </a:t>
            </a:r>
            <a:r>
              <a:rPr lang="es-ES" dirty="0" err="1"/>
              <a:t>UAVs</a:t>
            </a:r>
            <a:endParaRPr lang="es-ES" dirty="0"/>
          </a:p>
          <a:p>
            <a:pPr marL="285750" indent="-285750">
              <a:buFont typeface="Arial" panose="020B0604020202020204" pitchFamily="34" charset="0"/>
              <a:buChar char="•"/>
            </a:pPr>
            <a:r>
              <a:rPr lang="es-ES" dirty="0"/>
              <a:t>Usaremos un firmware para </a:t>
            </a:r>
            <a:r>
              <a:rPr lang="es-ES" dirty="0" err="1"/>
              <a:t>Crazyflie</a:t>
            </a:r>
            <a:r>
              <a:rPr lang="es-ES" dirty="0"/>
              <a:t> 2.1 que expandiremos</a:t>
            </a:r>
          </a:p>
          <a:p>
            <a:pPr marL="285750" indent="-285750">
              <a:buFont typeface="Arial" panose="020B0604020202020204" pitchFamily="34" charset="0"/>
              <a:buChar char="•"/>
            </a:pPr>
            <a:r>
              <a:rPr lang="es-ES" dirty="0"/>
              <a:t>Usaremos el software Paparazzi Center para control del dron</a:t>
            </a:r>
          </a:p>
        </p:txBody>
      </p:sp>
      <p:pic>
        <p:nvPicPr>
          <p:cNvPr id="8" name="Imagen 7">
            <a:extLst>
              <a:ext uri="{FF2B5EF4-FFF2-40B4-BE49-F238E27FC236}">
                <a16:creationId xmlns:a16="http://schemas.microsoft.com/office/drawing/2014/main" id="{8D05077B-F368-FE73-6703-C3CB9D7FF520}"/>
              </a:ext>
            </a:extLst>
          </p:cNvPr>
          <p:cNvPicPr>
            <a:picLocks noChangeAspect="1"/>
          </p:cNvPicPr>
          <p:nvPr/>
        </p:nvPicPr>
        <p:blipFill>
          <a:blip r:embed="rId3"/>
          <a:stretch>
            <a:fillRect/>
          </a:stretch>
        </p:blipFill>
        <p:spPr>
          <a:xfrm>
            <a:off x="893914" y="3908456"/>
            <a:ext cx="2793901" cy="2793901"/>
          </a:xfrm>
          <a:prstGeom prst="rect">
            <a:avLst/>
          </a:prstGeom>
        </p:spPr>
      </p:pic>
      <p:pic>
        <p:nvPicPr>
          <p:cNvPr id="12" name="Imagen 11">
            <a:extLst>
              <a:ext uri="{FF2B5EF4-FFF2-40B4-BE49-F238E27FC236}">
                <a16:creationId xmlns:a16="http://schemas.microsoft.com/office/drawing/2014/main" id="{5A86D0CD-664E-B640-8BC2-CB08B9B50266}"/>
              </a:ext>
            </a:extLst>
          </p:cNvPr>
          <p:cNvPicPr>
            <a:picLocks noChangeAspect="1"/>
          </p:cNvPicPr>
          <p:nvPr/>
        </p:nvPicPr>
        <p:blipFill>
          <a:blip r:embed="rId4"/>
          <a:stretch>
            <a:fillRect/>
          </a:stretch>
        </p:blipFill>
        <p:spPr>
          <a:xfrm>
            <a:off x="8050009" y="4064099"/>
            <a:ext cx="3289949" cy="2091745"/>
          </a:xfrm>
          <a:prstGeom prst="rect">
            <a:avLst/>
          </a:prstGeom>
        </p:spPr>
      </p:pic>
      <p:pic>
        <p:nvPicPr>
          <p:cNvPr id="9" name="Imagen 8">
            <a:extLst>
              <a:ext uri="{FF2B5EF4-FFF2-40B4-BE49-F238E27FC236}">
                <a16:creationId xmlns:a16="http://schemas.microsoft.com/office/drawing/2014/main" id="{09AF4882-4453-8DB6-F523-13C41BC6FDD4}"/>
              </a:ext>
            </a:extLst>
          </p:cNvPr>
          <p:cNvPicPr>
            <a:picLocks noChangeAspect="1"/>
          </p:cNvPicPr>
          <p:nvPr/>
        </p:nvPicPr>
        <p:blipFill>
          <a:blip r:embed="rId5"/>
          <a:stretch>
            <a:fillRect/>
          </a:stretch>
        </p:blipFill>
        <p:spPr>
          <a:xfrm>
            <a:off x="4639580" y="3789518"/>
            <a:ext cx="2912839" cy="2912839"/>
          </a:xfrm>
          <a:prstGeom prst="rect">
            <a:avLst/>
          </a:prstGeom>
        </p:spPr>
      </p:pic>
    </p:spTree>
    <p:extLst>
      <p:ext uri="{BB962C8B-B14F-4D97-AF65-F5344CB8AC3E}">
        <p14:creationId xmlns:p14="http://schemas.microsoft.com/office/powerpoint/2010/main" val="328027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lstStyle/>
          <a:p>
            <a:r>
              <a:rPr lang="es-ES" sz="6000" dirty="0"/>
              <a:t>Índice</a:t>
            </a:r>
            <a:endParaRPr lang="es-ES" dirty="0"/>
          </a:p>
        </p:txBody>
      </p:sp>
      <p:sp>
        <p:nvSpPr>
          <p:cNvPr id="3" name="Marcador de contenido 2">
            <a:extLst>
              <a:ext uri="{FF2B5EF4-FFF2-40B4-BE49-F238E27FC236}">
                <a16:creationId xmlns:a16="http://schemas.microsoft.com/office/drawing/2014/main" id="{B1B0FB21-D6EB-6929-EE7E-C2DBB9737351}"/>
              </a:ext>
            </a:extLst>
          </p:cNvPr>
          <p:cNvSpPr>
            <a:spLocks noGrp="1"/>
          </p:cNvSpPr>
          <p:nvPr>
            <p:ph idx="1"/>
          </p:nvPr>
        </p:nvSpPr>
        <p:spPr>
          <a:xfrm>
            <a:off x="367004" y="1877438"/>
            <a:ext cx="11457991" cy="4980562"/>
          </a:xfrm>
        </p:spPr>
        <p:txBody>
          <a:bodyPr numCol="2" anchor="t">
            <a:noAutofit/>
          </a:bodyPr>
          <a:lstStyle/>
          <a:p>
            <a:pPr marL="457200" indent="-457200">
              <a:buFont typeface="+mj-lt"/>
              <a:buAutoNum type="arabicPeriod"/>
            </a:pPr>
            <a:r>
              <a:rPr lang="es-ES" sz="2000" dirty="0"/>
              <a:t>Introducción</a:t>
            </a:r>
            <a:endParaRPr lang="es-ES" sz="1800" dirty="0"/>
          </a:p>
          <a:p>
            <a:pPr marL="781200" lvl="1" indent="-457200">
              <a:buFont typeface="+mj-lt"/>
              <a:buAutoNum type="arabicPeriod"/>
            </a:pPr>
            <a:r>
              <a:rPr lang="es-ES" sz="2000" dirty="0"/>
              <a:t>Descripción general</a:t>
            </a:r>
          </a:p>
          <a:p>
            <a:pPr marL="781200" lvl="1" indent="-457200">
              <a:buFont typeface="+mj-lt"/>
              <a:buAutoNum type="arabicPeriod"/>
            </a:pPr>
            <a:r>
              <a:rPr lang="es-ES" sz="2000" dirty="0"/>
              <a:t>Objetivos</a:t>
            </a:r>
          </a:p>
          <a:p>
            <a:pPr marL="781200" lvl="1" indent="-457200">
              <a:buFont typeface="+mj-lt"/>
              <a:buAutoNum type="arabicPeriod"/>
            </a:pPr>
            <a:r>
              <a:rPr lang="es-ES" sz="2000" dirty="0"/>
              <a:t>Planificación</a:t>
            </a:r>
          </a:p>
          <a:p>
            <a:pPr marL="457200" indent="-457200">
              <a:buFont typeface="+mj-lt"/>
              <a:buAutoNum type="arabicPeriod"/>
            </a:pPr>
            <a:r>
              <a:rPr lang="es-ES" sz="2000" dirty="0"/>
              <a:t>Preliminares</a:t>
            </a:r>
          </a:p>
          <a:p>
            <a:pPr marL="781200" lvl="1" indent="-457200">
              <a:buFont typeface="+mj-lt"/>
              <a:buAutoNum type="arabicPeriod"/>
            </a:pPr>
            <a:r>
              <a:rPr lang="es-ES" sz="2000" dirty="0"/>
              <a:t>Pruebas con software oficial</a:t>
            </a:r>
          </a:p>
          <a:p>
            <a:pPr marL="781200" lvl="1" indent="-457200">
              <a:buFont typeface="+mj-lt"/>
              <a:buAutoNum type="arabicPeriod"/>
            </a:pPr>
            <a:r>
              <a:rPr lang="es-ES" sz="2000" dirty="0"/>
              <a:t>Pruebas con Paparazzi</a:t>
            </a:r>
          </a:p>
          <a:p>
            <a:pPr marL="457200" indent="-457200">
              <a:buFont typeface="+mj-lt"/>
              <a:buAutoNum type="arabicPeriod"/>
            </a:pPr>
            <a:r>
              <a:rPr lang="es-ES" sz="2000" dirty="0"/>
              <a:t>Control de un </a:t>
            </a:r>
            <a:r>
              <a:rPr lang="es-ES" sz="2000" dirty="0" err="1"/>
              <a:t>Crazyflie</a:t>
            </a:r>
            <a:endParaRPr lang="es-ES" sz="2000" dirty="0"/>
          </a:p>
          <a:p>
            <a:pPr marL="781200" lvl="1" indent="-457200">
              <a:buFont typeface="+mj-lt"/>
              <a:buAutoNum type="arabicPeriod"/>
            </a:pPr>
            <a:r>
              <a:rPr lang="es-ES" sz="2000" dirty="0"/>
              <a:t>Control básico</a:t>
            </a:r>
          </a:p>
          <a:p>
            <a:pPr marL="781200" lvl="1" indent="-457200">
              <a:buFont typeface="+mj-lt"/>
              <a:buAutoNum type="arabicPeriod"/>
            </a:pPr>
            <a:r>
              <a:rPr lang="es-ES" sz="2000" dirty="0"/>
              <a:t>Algoritmos GVF</a:t>
            </a:r>
          </a:p>
          <a:p>
            <a:pPr marL="781200" lvl="1" indent="-457200">
              <a:buFont typeface="+mj-lt"/>
              <a:buAutoNum type="arabicPeriod"/>
            </a:pPr>
            <a:r>
              <a:rPr lang="es-ES" sz="2000" dirty="0"/>
              <a:t>Implementación de GVF</a:t>
            </a:r>
          </a:p>
          <a:p>
            <a:pPr marL="457200" indent="-457200">
              <a:buFont typeface="+mj-lt"/>
              <a:buAutoNum type="arabicPeriod"/>
            </a:pPr>
            <a:r>
              <a:rPr lang="es-ES" sz="2000" dirty="0"/>
              <a:t>Coordinación entre </a:t>
            </a:r>
            <a:r>
              <a:rPr lang="es-ES" sz="2000" dirty="0" err="1"/>
              <a:t>Crazyflies</a:t>
            </a:r>
            <a:endParaRPr lang="es-ES" sz="2000" dirty="0"/>
          </a:p>
          <a:p>
            <a:pPr marL="781200" lvl="1" indent="-457200">
              <a:buFont typeface="+mj-lt"/>
              <a:buAutoNum type="arabicPeriod"/>
            </a:pPr>
            <a:r>
              <a:rPr lang="es-ES" sz="2000" dirty="0"/>
              <a:t>Algoritmos de coordinación</a:t>
            </a:r>
          </a:p>
          <a:p>
            <a:pPr marL="781200" lvl="1" indent="-457200">
              <a:buFont typeface="+mj-lt"/>
              <a:buAutoNum type="arabicPeriod"/>
            </a:pPr>
            <a:r>
              <a:rPr lang="es-ES" sz="2000" dirty="0"/>
              <a:t>Implementación de la coordinación</a:t>
            </a:r>
          </a:p>
          <a:p>
            <a:pPr marL="781200" lvl="1" indent="-457200">
              <a:buFont typeface="+mj-lt"/>
              <a:buAutoNum type="arabicPeriod"/>
            </a:pPr>
            <a:r>
              <a:rPr lang="es-ES" sz="2000" dirty="0"/>
              <a:t>Simulación de formaciones</a:t>
            </a:r>
          </a:p>
          <a:p>
            <a:pPr marL="781200" lvl="1" indent="-457200">
              <a:buFont typeface="+mj-lt"/>
              <a:buAutoNum type="arabicPeriod"/>
            </a:pPr>
            <a:r>
              <a:rPr lang="es-ES" sz="2000" dirty="0"/>
              <a:t>Resultados de las formaciones</a:t>
            </a:r>
          </a:p>
          <a:p>
            <a:pPr marL="457200" indent="-457200">
              <a:buFont typeface="+mj-lt"/>
              <a:buAutoNum type="arabicPeriod"/>
            </a:pPr>
            <a:r>
              <a:rPr lang="es-ES" sz="2000" b="1" dirty="0"/>
              <a:t>Conclusiones</a:t>
            </a:r>
          </a:p>
          <a:p>
            <a:pPr marL="457200" indent="-457200">
              <a:buFont typeface="+mj-lt"/>
              <a:buAutoNum type="arabicPeriod"/>
            </a:pPr>
            <a:endParaRPr lang="es-ES" sz="2300" dirty="0"/>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30</a:t>
            </a:fld>
            <a:endParaRPr lang="es-ES" noProof="0" dirty="0"/>
          </a:p>
        </p:txBody>
      </p:sp>
    </p:spTree>
    <p:extLst>
      <p:ext uri="{BB962C8B-B14F-4D97-AF65-F5344CB8AC3E}">
        <p14:creationId xmlns:p14="http://schemas.microsoft.com/office/powerpoint/2010/main" val="1110410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4800" dirty="0"/>
              <a:t>Conclusiones</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31</a:t>
            </a:fld>
            <a:endParaRPr lang="es-ES" noProof="0" dirty="0"/>
          </a:p>
        </p:txBody>
      </p:sp>
      <p:pic>
        <p:nvPicPr>
          <p:cNvPr id="6" name="Imagen 5">
            <a:extLst>
              <a:ext uri="{FF2B5EF4-FFF2-40B4-BE49-F238E27FC236}">
                <a16:creationId xmlns:a16="http://schemas.microsoft.com/office/drawing/2014/main" id="{F24B4695-2EA7-5DF9-AAA8-D1CD88CC17AC}"/>
              </a:ext>
            </a:extLst>
          </p:cNvPr>
          <p:cNvPicPr>
            <a:picLocks noChangeAspect="1"/>
          </p:cNvPicPr>
          <p:nvPr/>
        </p:nvPicPr>
        <p:blipFill>
          <a:blip r:embed="rId3"/>
          <a:stretch>
            <a:fillRect/>
          </a:stretch>
        </p:blipFill>
        <p:spPr>
          <a:xfrm>
            <a:off x="973393" y="1686629"/>
            <a:ext cx="10245213" cy="4595029"/>
          </a:xfrm>
          <a:prstGeom prst="rect">
            <a:avLst/>
          </a:prstGeom>
        </p:spPr>
      </p:pic>
    </p:spTree>
    <p:extLst>
      <p:ext uri="{BB962C8B-B14F-4D97-AF65-F5344CB8AC3E}">
        <p14:creationId xmlns:p14="http://schemas.microsoft.com/office/powerpoint/2010/main" val="1792862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4800" dirty="0"/>
              <a:t>Conclusiones</a:t>
            </a:r>
            <a:endParaRPr lang="es-ES" sz="3600" baseline="30000" dirty="0"/>
          </a:p>
        </p:txBody>
      </p:sp>
      <p:sp>
        <p:nvSpPr>
          <p:cNvPr id="4" name="Marcador de texto 3">
            <a:extLst>
              <a:ext uri="{FF2B5EF4-FFF2-40B4-BE49-F238E27FC236}">
                <a16:creationId xmlns:a16="http://schemas.microsoft.com/office/drawing/2014/main" id="{00F076F0-5DE1-6B66-A009-4148C5DC0D35}"/>
              </a:ext>
            </a:extLst>
          </p:cNvPr>
          <p:cNvSpPr>
            <a:spLocks noGrp="1"/>
          </p:cNvSpPr>
          <p:nvPr>
            <p:ph type="body" sz="half" idx="2"/>
          </p:nvPr>
        </p:nvSpPr>
        <p:spPr>
          <a:xfrm>
            <a:off x="581191" y="1292062"/>
            <a:ext cx="11029617" cy="5029200"/>
          </a:xfrm>
        </p:spPr>
        <p:txBody>
          <a:bodyPr numCol="1">
            <a:normAutofit/>
          </a:bodyPr>
          <a:lstStyle/>
          <a:p>
            <a:pPr marL="342900" marR="0" lvl="0" indent="-342900" algn="l" defTabSz="457200" rtl="0" eaLnBrk="1" fontAlgn="auto" latinLnBrk="0" hangingPunct="1">
              <a:lnSpc>
                <a:spcPct val="100000"/>
              </a:lnSpc>
              <a:spcBef>
                <a:spcPct val="20000"/>
              </a:spcBef>
              <a:spcAft>
                <a:spcPts val="600"/>
              </a:spcAft>
              <a:buClr>
                <a:srgbClr val="4590B8"/>
              </a:buClr>
              <a:buSzPct val="92000"/>
              <a:buFont typeface="Arial" panose="020B0604020202020204" pitchFamily="34" charset="0"/>
              <a:buChar char="•"/>
              <a:tabLst/>
              <a:defRPr/>
            </a:pPr>
            <a:r>
              <a:rPr kumimoji="0" lang="es-ES" sz="3600" b="0" i="0" u="none" strike="noStrike" kern="1200" cap="none" spc="0" normalizeH="0" baseline="0" noProof="0" dirty="0">
                <a:ln>
                  <a:noFill/>
                </a:ln>
                <a:solidFill>
                  <a:srgbClr val="3D3D3D"/>
                </a:solidFill>
                <a:effectLst/>
                <a:uLnTx/>
                <a:uFillTx/>
                <a:latin typeface="Gill Sans MT" panose="020B0502020104020203"/>
                <a:ea typeface="+mn-ea"/>
                <a:cs typeface="+mn-cs"/>
              </a:rPr>
              <a:t>Resultados prometedores, GVF permite buen control y la coordinación tiende a bajo error.</a:t>
            </a:r>
          </a:p>
          <a:p>
            <a:pPr marL="342900" marR="0" lvl="0" indent="-342900" algn="l" defTabSz="457200" rtl="0" eaLnBrk="1" fontAlgn="auto" latinLnBrk="0" hangingPunct="1">
              <a:lnSpc>
                <a:spcPct val="100000"/>
              </a:lnSpc>
              <a:spcBef>
                <a:spcPct val="20000"/>
              </a:spcBef>
              <a:spcAft>
                <a:spcPts val="600"/>
              </a:spcAft>
              <a:buClr>
                <a:srgbClr val="4590B8"/>
              </a:buClr>
              <a:buSzPct val="92000"/>
              <a:buFont typeface="Arial" panose="020B0604020202020204" pitchFamily="34" charset="0"/>
              <a:buChar char="•"/>
              <a:tabLst/>
              <a:defRPr/>
            </a:pPr>
            <a:r>
              <a:rPr lang="es-ES" sz="3600" dirty="0">
                <a:solidFill>
                  <a:srgbClr val="3D3D3D"/>
                </a:solidFill>
                <a:latin typeface="Gill Sans MT" panose="020B0502020104020203"/>
              </a:rPr>
              <a:t>Aplicaciones y usos futuros muy diversos</a:t>
            </a:r>
          </a:p>
          <a:p>
            <a:pPr marL="342900" marR="0" lvl="0" indent="-342900" algn="l" defTabSz="457200" rtl="0" eaLnBrk="1" fontAlgn="auto" latinLnBrk="0" hangingPunct="1">
              <a:lnSpc>
                <a:spcPct val="100000"/>
              </a:lnSpc>
              <a:spcBef>
                <a:spcPct val="20000"/>
              </a:spcBef>
              <a:spcAft>
                <a:spcPts val="600"/>
              </a:spcAft>
              <a:buClr>
                <a:srgbClr val="4590B8"/>
              </a:buClr>
              <a:buSzPct val="92000"/>
              <a:buFont typeface="Arial" panose="020B0604020202020204" pitchFamily="34" charset="0"/>
              <a:buChar char="•"/>
              <a:tabLst/>
              <a:defRPr/>
            </a:pPr>
            <a:r>
              <a:rPr lang="es-ES" sz="3600" dirty="0">
                <a:solidFill>
                  <a:srgbClr val="3D3D3D"/>
                </a:solidFill>
                <a:latin typeface="Gill Sans MT" panose="020B0502020104020203"/>
              </a:rPr>
              <a:t>Muchas ramificaciones futuras: mejor coordinación, coordinación descentralizada, uso para N drones…</a:t>
            </a:r>
            <a:endParaRPr kumimoji="0" lang="es-ES" sz="36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marL="342900" marR="0" lvl="0" indent="-342900" algn="l" defTabSz="457200" rtl="0" eaLnBrk="1" fontAlgn="auto" latinLnBrk="0" hangingPunct="1">
              <a:lnSpc>
                <a:spcPct val="100000"/>
              </a:lnSpc>
              <a:spcBef>
                <a:spcPct val="20000"/>
              </a:spcBef>
              <a:spcAft>
                <a:spcPts val="600"/>
              </a:spcAft>
              <a:buClr>
                <a:srgbClr val="4590B8"/>
              </a:buClr>
              <a:buSzPct val="92000"/>
              <a:buFont typeface="Arial" panose="020B0604020202020204" pitchFamily="34" charset="0"/>
              <a:buChar char="•"/>
              <a:tabLst/>
              <a:defRPr/>
            </a:pPr>
            <a:r>
              <a:rPr lang="es-ES" sz="3600" dirty="0">
                <a:solidFill>
                  <a:srgbClr val="3D3D3D"/>
                </a:solidFill>
                <a:latin typeface="Gill Sans MT" panose="020B0502020104020203"/>
              </a:rPr>
              <a:t>En general, buenos resultados y potencial a futuro</a:t>
            </a:r>
            <a:endParaRPr lang="es-ES" sz="2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32</a:t>
            </a:fld>
            <a:endParaRPr lang="es-ES" noProof="0" dirty="0"/>
          </a:p>
        </p:txBody>
      </p:sp>
    </p:spTree>
    <p:extLst>
      <p:ext uri="{BB962C8B-B14F-4D97-AF65-F5344CB8AC3E}">
        <p14:creationId xmlns:p14="http://schemas.microsoft.com/office/powerpoint/2010/main" val="32868474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CFDED9-F275-5FC4-1725-420928957E2E}"/>
              </a:ext>
            </a:extLst>
          </p:cNvPr>
          <p:cNvSpPr>
            <a:spLocks noGrp="1"/>
          </p:cNvSpPr>
          <p:nvPr>
            <p:ph type="ctrTitle"/>
          </p:nvPr>
        </p:nvSpPr>
        <p:spPr>
          <a:xfrm>
            <a:off x="599225" y="1020431"/>
            <a:ext cx="10993549" cy="1860273"/>
          </a:xfrm>
        </p:spPr>
        <p:txBody>
          <a:bodyPr anchor="ctr">
            <a:normAutofit fontScale="90000"/>
          </a:bodyPr>
          <a:lstStyle/>
          <a:p>
            <a:pPr algn="ctr"/>
            <a:r>
              <a:rPr lang="es-ES" sz="13800" dirty="0"/>
              <a:t>FIN</a:t>
            </a:r>
            <a:endParaRPr lang="es-ES" sz="11500" dirty="0"/>
          </a:p>
        </p:txBody>
      </p:sp>
      <p:sp>
        <p:nvSpPr>
          <p:cNvPr id="5" name="Título 1">
            <a:extLst>
              <a:ext uri="{FF2B5EF4-FFF2-40B4-BE49-F238E27FC236}">
                <a16:creationId xmlns:a16="http://schemas.microsoft.com/office/drawing/2014/main" id="{D0F2D1A3-456E-44C8-0E39-3660DA82E019}"/>
              </a:ext>
            </a:extLst>
          </p:cNvPr>
          <p:cNvSpPr txBox="1">
            <a:spLocks/>
          </p:cNvSpPr>
          <p:nvPr/>
        </p:nvSpPr>
        <p:spPr>
          <a:xfrm>
            <a:off x="599225" y="3565397"/>
            <a:ext cx="10993549" cy="147501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b="0" kern="1200" cap="all">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s-ES" sz="8800" dirty="0">
                <a:solidFill>
                  <a:schemeClr val="bg1"/>
                </a:solidFill>
              </a:rPr>
              <a:t>¿Preguntas?</a:t>
            </a:r>
          </a:p>
        </p:txBody>
      </p:sp>
    </p:spTree>
    <p:extLst>
      <p:ext uri="{BB962C8B-B14F-4D97-AF65-F5344CB8AC3E}">
        <p14:creationId xmlns:p14="http://schemas.microsoft.com/office/powerpoint/2010/main" val="3128469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4400" dirty="0"/>
              <a:t>Objetivos</a:t>
            </a:r>
            <a:endParaRPr lang="es-ES" sz="3600" baseline="30000" dirty="0"/>
          </a:p>
        </p:txBody>
      </p:sp>
      <p:sp>
        <p:nvSpPr>
          <p:cNvPr id="4" name="Marcador de texto 3">
            <a:extLst>
              <a:ext uri="{FF2B5EF4-FFF2-40B4-BE49-F238E27FC236}">
                <a16:creationId xmlns:a16="http://schemas.microsoft.com/office/drawing/2014/main" id="{00F076F0-5DE1-6B66-A009-4148C5DC0D35}"/>
              </a:ext>
            </a:extLst>
          </p:cNvPr>
          <p:cNvSpPr>
            <a:spLocks noGrp="1"/>
          </p:cNvSpPr>
          <p:nvPr>
            <p:ph type="body" sz="half" idx="2"/>
          </p:nvPr>
        </p:nvSpPr>
        <p:spPr>
          <a:xfrm>
            <a:off x="581192" y="1562910"/>
            <a:ext cx="11029617" cy="5164461"/>
          </a:xfrm>
        </p:spPr>
        <p:txBody>
          <a:bodyPr numCol="1">
            <a:normAutofit/>
          </a:bodyPr>
          <a:lstStyle/>
          <a:p>
            <a:r>
              <a:rPr lang="es-ES" sz="2000" b="1" dirty="0"/>
              <a:t>El objetivo final trata de conseguir que los </a:t>
            </a:r>
            <a:r>
              <a:rPr lang="es-ES" sz="2000" b="1" dirty="0" err="1"/>
              <a:t>Crazyflies</a:t>
            </a:r>
            <a:r>
              <a:rPr lang="es-ES" sz="2000" b="1" dirty="0"/>
              <a:t> puedan seguir trayectorias de forma coordinada utilizando firmware y software </a:t>
            </a:r>
            <a:r>
              <a:rPr lang="es-ES" sz="2000" b="1" i="1" dirty="0"/>
              <a:t>open </a:t>
            </a:r>
            <a:r>
              <a:rPr lang="es-ES" sz="2000" b="1" i="1" dirty="0" err="1"/>
              <a:t>source</a:t>
            </a:r>
            <a:r>
              <a:rPr lang="es-ES" sz="2000" b="1" i="1" dirty="0"/>
              <a:t> </a:t>
            </a:r>
            <a:r>
              <a:rPr lang="es-ES" sz="2000" b="1" dirty="0"/>
              <a:t>de Paparazzi UAV.</a:t>
            </a:r>
          </a:p>
          <a:p>
            <a:pPr marL="342900" indent="-342900">
              <a:buFont typeface="Arial" panose="020B0604020202020204" pitchFamily="34" charset="0"/>
              <a:buChar char="•"/>
            </a:pPr>
            <a:r>
              <a:rPr lang="es-ES" sz="2000" b="1" dirty="0"/>
              <a:t>OBJ-1: </a:t>
            </a:r>
            <a:r>
              <a:rPr lang="es-ES" sz="2000" dirty="0"/>
              <a:t>familiarización con el trabajo. Realización de la planificación, objetivos </a:t>
            </a:r>
            <a:r>
              <a:rPr lang="es-ES" sz="2000" dirty="0" err="1"/>
              <a:t>etc</a:t>
            </a:r>
            <a:r>
              <a:rPr lang="es-ES" sz="2000" dirty="0"/>
              <a:t>…</a:t>
            </a:r>
            <a:endParaRPr lang="es-ES" sz="2000" b="1" dirty="0"/>
          </a:p>
          <a:p>
            <a:pPr marL="342900" indent="-342900">
              <a:buFont typeface="Arial" panose="020B0604020202020204" pitchFamily="34" charset="0"/>
              <a:buChar char="•"/>
            </a:pPr>
            <a:r>
              <a:rPr lang="es-ES" sz="2000" b="1" dirty="0"/>
              <a:t>Preliminares (OBJ-2): </a:t>
            </a:r>
            <a:r>
              <a:rPr lang="es-ES" sz="2000" dirty="0"/>
              <a:t>pruebas que verifiquen el correcto funcionamiento</a:t>
            </a:r>
          </a:p>
          <a:p>
            <a:pPr marL="342900" indent="-342900">
              <a:buFont typeface="Arial" panose="020B0604020202020204" pitchFamily="34" charset="0"/>
              <a:buChar char="•"/>
            </a:pPr>
            <a:r>
              <a:rPr lang="es-ES" sz="2000" b="1" dirty="0"/>
              <a:t>Control de un </a:t>
            </a:r>
            <a:r>
              <a:rPr lang="es-ES" sz="2000" b="1" dirty="0" err="1"/>
              <a:t>Crazyflie</a:t>
            </a:r>
            <a:r>
              <a:rPr lang="es-ES" sz="2000" b="1" dirty="0"/>
              <a:t> (OBJ-3): </a:t>
            </a:r>
            <a:r>
              <a:rPr lang="es-ES" sz="2000" dirty="0"/>
              <a:t>control de un solo </a:t>
            </a:r>
            <a:r>
              <a:rPr lang="es-ES" sz="2000" dirty="0" err="1"/>
              <a:t>Crazyflie</a:t>
            </a:r>
            <a:endParaRPr lang="es-ES" sz="2000" b="1" dirty="0"/>
          </a:p>
          <a:p>
            <a:pPr marL="342900" indent="-342900">
              <a:buFont typeface="Arial" panose="020B0604020202020204" pitchFamily="34" charset="0"/>
              <a:buChar char="•"/>
            </a:pPr>
            <a:r>
              <a:rPr lang="es-ES" sz="2000" b="1" dirty="0"/>
              <a:t>Coordinación entre </a:t>
            </a:r>
            <a:r>
              <a:rPr lang="es-ES" sz="2000" b="1" dirty="0" err="1"/>
              <a:t>Crazyflies</a:t>
            </a:r>
            <a:r>
              <a:rPr lang="es-ES" sz="2000" b="1" dirty="0"/>
              <a:t> (OBJ-4): </a:t>
            </a:r>
            <a:r>
              <a:rPr lang="es-ES" sz="2000" dirty="0"/>
              <a:t>extender OBJ-3 añadiendo coordinación entre 2 </a:t>
            </a:r>
            <a:r>
              <a:rPr lang="es-ES" sz="2000" dirty="0" err="1"/>
              <a:t>Crazyflies</a:t>
            </a:r>
            <a:endParaRPr lang="es-ES" sz="2000" dirty="0"/>
          </a:p>
          <a:p>
            <a:pPr marL="342900" indent="-342900">
              <a:buFont typeface="Arial" panose="020B0604020202020204" pitchFamily="34" charset="0"/>
              <a:buChar char="•"/>
            </a:pPr>
            <a:r>
              <a:rPr lang="es-ES" sz="2000" b="1" dirty="0"/>
              <a:t>Conclusiones (OBJ-5): </a:t>
            </a:r>
            <a:r>
              <a:rPr lang="es-ES" sz="2000" dirty="0"/>
              <a:t>entender los resultados, posibles aplicaciones y extraer conclusiones</a:t>
            </a:r>
            <a:endParaRPr lang="es-ES" sz="2000" b="1" dirty="0"/>
          </a:p>
          <a:p>
            <a:pPr marL="342900" indent="-342900">
              <a:buFont typeface="Arial" panose="020B0604020202020204" pitchFamily="34" charset="0"/>
              <a:buChar char="•"/>
            </a:pPr>
            <a:r>
              <a:rPr lang="es-ES" sz="2000" b="1" dirty="0"/>
              <a:t>OBJ-6: </a:t>
            </a:r>
            <a:r>
              <a:rPr lang="es-ES" sz="2000" dirty="0"/>
              <a:t>Repaso general del trabajo</a:t>
            </a:r>
            <a:r>
              <a:rPr lang="es-ES" sz="2000"/>
              <a:t>. </a:t>
            </a:r>
            <a:endParaRPr lang="es-ES" sz="2000" b="1" dirty="0"/>
          </a:p>
          <a:p>
            <a:endParaRPr lang="es-ES" sz="2000" b="1"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4</a:t>
            </a:fld>
            <a:endParaRPr lang="es-ES" noProof="0" dirty="0"/>
          </a:p>
        </p:txBody>
      </p:sp>
    </p:spTree>
    <p:extLst>
      <p:ext uri="{BB962C8B-B14F-4D97-AF65-F5344CB8AC3E}">
        <p14:creationId xmlns:p14="http://schemas.microsoft.com/office/powerpoint/2010/main" val="250473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AD972F-2983-8C1E-4BF3-F19A5631F562}"/>
              </a:ext>
            </a:extLst>
          </p:cNvPr>
          <p:cNvSpPr>
            <a:spLocks noGrp="1"/>
          </p:cNvSpPr>
          <p:nvPr>
            <p:ph type="title"/>
          </p:nvPr>
        </p:nvSpPr>
        <p:spPr>
          <a:xfrm>
            <a:off x="581192" y="576342"/>
            <a:ext cx="11029616" cy="986569"/>
          </a:xfrm>
        </p:spPr>
        <p:txBody>
          <a:bodyPr anchor="ctr">
            <a:normAutofit/>
          </a:bodyPr>
          <a:lstStyle/>
          <a:p>
            <a:pPr algn="ctr"/>
            <a:r>
              <a:rPr lang="es-ES" sz="4400" dirty="0"/>
              <a:t>Planificación</a:t>
            </a:r>
            <a:endParaRPr lang="es-ES" sz="3600" baseline="30000" dirty="0"/>
          </a:p>
        </p:txBody>
      </p:sp>
      <p:sp>
        <p:nvSpPr>
          <p:cNvPr id="5" name="Marcador de número de diapositiva 4">
            <a:extLst>
              <a:ext uri="{FF2B5EF4-FFF2-40B4-BE49-F238E27FC236}">
                <a16:creationId xmlns:a16="http://schemas.microsoft.com/office/drawing/2014/main" id="{3234EF2B-A9E3-A732-B431-98C8DD5F03D9}"/>
              </a:ext>
            </a:extLst>
          </p:cNvPr>
          <p:cNvSpPr>
            <a:spLocks noGrp="1"/>
          </p:cNvSpPr>
          <p:nvPr>
            <p:ph type="sldNum" sz="quarter" idx="12"/>
          </p:nvPr>
        </p:nvSpPr>
        <p:spPr/>
        <p:txBody>
          <a:bodyPr/>
          <a:lstStyle/>
          <a:p>
            <a:pPr rtl="0"/>
            <a:fld id="{D57F1E4F-1CFF-5643-939E-217C01CDF565}" type="slidenum">
              <a:rPr lang="es-ES" sz="1600" noProof="0" smtClean="0"/>
              <a:pPr rtl="0"/>
              <a:t>5</a:t>
            </a:fld>
            <a:endParaRPr lang="es-ES" noProof="0" dirty="0"/>
          </a:p>
        </p:txBody>
      </p:sp>
      <p:pic>
        <p:nvPicPr>
          <p:cNvPr id="6" name="Imagen 5">
            <a:extLst>
              <a:ext uri="{FF2B5EF4-FFF2-40B4-BE49-F238E27FC236}">
                <a16:creationId xmlns:a16="http://schemas.microsoft.com/office/drawing/2014/main" id="{0A5F4A3C-71A9-02CA-94F2-06E0AAA10A10}"/>
              </a:ext>
            </a:extLst>
          </p:cNvPr>
          <p:cNvPicPr>
            <a:picLocks noChangeAspect="1"/>
          </p:cNvPicPr>
          <p:nvPr/>
        </p:nvPicPr>
        <p:blipFill>
          <a:blip r:embed="rId3"/>
          <a:stretch>
            <a:fillRect/>
          </a:stretch>
        </p:blipFill>
        <p:spPr>
          <a:xfrm>
            <a:off x="835469" y="1562909"/>
            <a:ext cx="10521061" cy="4718749"/>
          </a:xfrm>
          <a:prstGeom prst="rect">
            <a:avLst/>
          </a:prstGeom>
        </p:spPr>
      </p:pic>
    </p:spTree>
    <p:extLst>
      <p:ext uri="{BB962C8B-B14F-4D97-AF65-F5344CB8AC3E}">
        <p14:creationId xmlns:p14="http://schemas.microsoft.com/office/powerpoint/2010/main" val="635227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911B5D-D8D5-8617-C3A0-A49DCE2866C8}"/>
              </a:ext>
            </a:extLst>
          </p:cNvPr>
          <p:cNvSpPr>
            <a:spLocks noGrp="1"/>
          </p:cNvSpPr>
          <p:nvPr>
            <p:ph type="title"/>
          </p:nvPr>
        </p:nvSpPr>
        <p:spPr/>
        <p:txBody>
          <a:bodyPr/>
          <a:lstStyle/>
          <a:p>
            <a:r>
              <a:rPr lang="es-ES" sz="6000" dirty="0"/>
              <a:t>Índice</a:t>
            </a:r>
            <a:endParaRPr lang="es-ES" dirty="0"/>
          </a:p>
        </p:txBody>
      </p:sp>
      <p:sp>
        <p:nvSpPr>
          <p:cNvPr id="3" name="Marcador de contenido 2">
            <a:extLst>
              <a:ext uri="{FF2B5EF4-FFF2-40B4-BE49-F238E27FC236}">
                <a16:creationId xmlns:a16="http://schemas.microsoft.com/office/drawing/2014/main" id="{B1B0FB21-D6EB-6929-EE7E-C2DBB9737351}"/>
              </a:ext>
            </a:extLst>
          </p:cNvPr>
          <p:cNvSpPr>
            <a:spLocks noGrp="1"/>
          </p:cNvSpPr>
          <p:nvPr>
            <p:ph idx="1"/>
          </p:nvPr>
        </p:nvSpPr>
        <p:spPr>
          <a:xfrm>
            <a:off x="367004" y="1877438"/>
            <a:ext cx="11457991" cy="4980562"/>
          </a:xfrm>
        </p:spPr>
        <p:txBody>
          <a:bodyPr numCol="2" anchor="t">
            <a:noAutofit/>
          </a:bodyPr>
          <a:lstStyle/>
          <a:p>
            <a:pPr marL="457200" indent="-457200">
              <a:buFont typeface="+mj-lt"/>
              <a:buAutoNum type="arabicPeriod"/>
            </a:pPr>
            <a:r>
              <a:rPr lang="es-ES" sz="2000" dirty="0"/>
              <a:t>Introducción</a:t>
            </a:r>
            <a:endParaRPr lang="es-ES" sz="1800" dirty="0"/>
          </a:p>
          <a:p>
            <a:pPr marL="781200" lvl="1" indent="-457200">
              <a:buFont typeface="+mj-lt"/>
              <a:buAutoNum type="arabicPeriod"/>
            </a:pPr>
            <a:r>
              <a:rPr lang="es-ES" sz="2000" dirty="0"/>
              <a:t>Descripción general</a:t>
            </a:r>
          </a:p>
          <a:p>
            <a:pPr marL="781200" lvl="1" indent="-457200">
              <a:buFont typeface="+mj-lt"/>
              <a:buAutoNum type="arabicPeriod"/>
            </a:pPr>
            <a:r>
              <a:rPr lang="es-ES" sz="2000" dirty="0"/>
              <a:t>Objetivos</a:t>
            </a:r>
          </a:p>
          <a:p>
            <a:pPr marL="781200" lvl="1" indent="-457200">
              <a:buFont typeface="+mj-lt"/>
              <a:buAutoNum type="arabicPeriod"/>
            </a:pPr>
            <a:r>
              <a:rPr lang="es-ES" sz="2000" dirty="0"/>
              <a:t>Planificación</a:t>
            </a:r>
          </a:p>
          <a:p>
            <a:pPr marL="457200" indent="-457200">
              <a:buFont typeface="+mj-lt"/>
              <a:buAutoNum type="arabicPeriod"/>
            </a:pPr>
            <a:r>
              <a:rPr lang="es-ES" sz="2000" b="1" dirty="0"/>
              <a:t>Preliminares</a:t>
            </a:r>
          </a:p>
          <a:p>
            <a:pPr marL="781200" lvl="1" indent="-457200">
              <a:buFont typeface="+mj-lt"/>
              <a:buAutoNum type="arabicPeriod"/>
            </a:pPr>
            <a:r>
              <a:rPr lang="es-ES" sz="2000" b="1" dirty="0"/>
              <a:t>Pruebas con software oficial</a:t>
            </a:r>
          </a:p>
          <a:p>
            <a:pPr marL="781200" lvl="1" indent="-457200">
              <a:buFont typeface="+mj-lt"/>
              <a:buAutoNum type="arabicPeriod"/>
            </a:pPr>
            <a:r>
              <a:rPr lang="es-ES" sz="2000" b="1" dirty="0"/>
              <a:t>Pruebas con Paparazzi</a:t>
            </a:r>
            <a:endParaRPr lang="es-ES" sz="2000" dirty="0"/>
          </a:p>
          <a:p>
            <a:pPr marL="457200" indent="-457200">
              <a:buFont typeface="+mj-lt"/>
              <a:buAutoNum type="arabicPeriod"/>
            </a:pPr>
            <a:r>
              <a:rPr lang="es-ES" sz="2000" dirty="0"/>
              <a:t>Control de un </a:t>
            </a:r>
            <a:r>
              <a:rPr lang="es-ES" sz="2000" dirty="0" err="1"/>
              <a:t>Crazyflie</a:t>
            </a:r>
            <a:endParaRPr lang="es-ES" sz="2000" dirty="0"/>
          </a:p>
          <a:p>
            <a:pPr marL="781200" lvl="1" indent="-457200">
              <a:buFont typeface="+mj-lt"/>
              <a:buAutoNum type="arabicPeriod"/>
            </a:pPr>
            <a:r>
              <a:rPr lang="es-ES" sz="2000" dirty="0"/>
              <a:t>Control básico</a:t>
            </a:r>
          </a:p>
          <a:p>
            <a:pPr marL="781200" lvl="1" indent="-457200">
              <a:buFont typeface="+mj-lt"/>
              <a:buAutoNum type="arabicPeriod"/>
            </a:pPr>
            <a:r>
              <a:rPr lang="es-ES" sz="2000" dirty="0"/>
              <a:t>Algoritmos GVF</a:t>
            </a:r>
          </a:p>
          <a:p>
            <a:pPr marL="781200" lvl="1" indent="-457200">
              <a:buFont typeface="+mj-lt"/>
              <a:buAutoNum type="arabicPeriod"/>
            </a:pPr>
            <a:r>
              <a:rPr lang="es-ES" sz="2000" dirty="0"/>
              <a:t>Implementación de GVF</a:t>
            </a:r>
          </a:p>
          <a:p>
            <a:pPr marL="457200" indent="-457200">
              <a:buFont typeface="+mj-lt"/>
              <a:buAutoNum type="arabicPeriod"/>
            </a:pPr>
            <a:r>
              <a:rPr lang="es-ES" sz="2000" dirty="0"/>
              <a:t>Coordinación entre </a:t>
            </a:r>
            <a:r>
              <a:rPr lang="es-ES" sz="2000" dirty="0" err="1"/>
              <a:t>Crazyflies</a:t>
            </a:r>
            <a:endParaRPr lang="es-ES" sz="2000" dirty="0"/>
          </a:p>
          <a:p>
            <a:pPr marL="781200" lvl="1" indent="-457200">
              <a:buFont typeface="+mj-lt"/>
              <a:buAutoNum type="arabicPeriod"/>
            </a:pPr>
            <a:r>
              <a:rPr lang="es-ES" sz="2000" dirty="0"/>
              <a:t>Algoritmos de coordinación</a:t>
            </a:r>
          </a:p>
          <a:p>
            <a:pPr marL="781200" lvl="1" indent="-457200">
              <a:buFont typeface="+mj-lt"/>
              <a:buAutoNum type="arabicPeriod"/>
            </a:pPr>
            <a:r>
              <a:rPr lang="es-ES" sz="2000" dirty="0"/>
              <a:t>Implementación de la coordinación</a:t>
            </a:r>
          </a:p>
          <a:p>
            <a:pPr marL="781200" lvl="1" indent="-457200">
              <a:buFont typeface="+mj-lt"/>
              <a:buAutoNum type="arabicPeriod"/>
            </a:pPr>
            <a:r>
              <a:rPr lang="es-ES" sz="2000" dirty="0"/>
              <a:t>Simulación de formaciones</a:t>
            </a:r>
          </a:p>
          <a:p>
            <a:pPr marL="781200" lvl="1" indent="-457200">
              <a:buFont typeface="+mj-lt"/>
              <a:buAutoNum type="arabicPeriod"/>
            </a:pPr>
            <a:r>
              <a:rPr lang="es-ES" sz="2000" dirty="0"/>
              <a:t>Resultados de las formaciones</a:t>
            </a:r>
          </a:p>
          <a:p>
            <a:pPr marL="457200" indent="-457200">
              <a:buFont typeface="+mj-lt"/>
              <a:buAutoNum type="arabicPeriod"/>
            </a:pPr>
            <a:r>
              <a:rPr lang="es-ES" sz="2000" dirty="0"/>
              <a:t>Conclusiones</a:t>
            </a:r>
          </a:p>
          <a:p>
            <a:pPr marL="457200" indent="-457200">
              <a:buFont typeface="+mj-lt"/>
              <a:buAutoNum type="arabicPeriod"/>
            </a:pPr>
            <a:endParaRPr lang="es-ES" sz="2300" dirty="0"/>
          </a:p>
        </p:txBody>
      </p:sp>
      <p:sp>
        <p:nvSpPr>
          <p:cNvPr id="6" name="Marcador de número de diapositiva 5">
            <a:extLst>
              <a:ext uri="{FF2B5EF4-FFF2-40B4-BE49-F238E27FC236}">
                <a16:creationId xmlns:a16="http://schemas.microsoft.com/office/drawing/2014/main" id="{BA5EFCAE-4CCD-0F7E-E09E-61C4F105D19E}"/>
              </a:ext>
            </a:extLst>
          </p:cNvPr>
          <p:cNvSpPr>
            <a:spLocks noGrp="1"/>
          </p:cNvSpPr>
          <p:nvPr>
            <p:ph type="sldNum" sz="quarter" idx="12"/>
          </p:nvPr>
        </p:nvSpPr>
        <p:spPr/>
        <p:txBody>
          <a:bodyPr/>
          <a:lstStyle/>
          <a:p>
            <a:pPr rtl="0"/>
            <a:fld id="{D57F1E4F-1CFF-5643-939E-217C01CDF565}" type="slidenum">
              <a:rPr lang="es-ES" sz="1600" noProof="0" smtClean="0"/>
              <a:pPr rtl="0"/>
              <a:t>6</a:t>
            </a:fld>
            <a:endParaRPr lang="es-ES" noProof="0" dirty="0"/>
          </a:p>
        </p:txBody>
      </p:sp>
    </p:spTree>
    <p:extLst>
      <p:ext uri="{BB962C8B-B14F-4D97-AF65-F5344CB8AC3E}">
        <p14:creationId xmlns:p14="http://schemas.microsoft.com/office/powerpoint/2010/main" val="2311483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1A7C0-3254-9A53-5412-45F83C6F6B8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11EDA4E2-5E3E-4154-17D8-8CF091986FF1}"/>
              </a:ext>
            </a:extLst>
          </p:cNvPr>
          <p:cNvSpPr>
            <a:spLocks noGrp="1"/>
          </p:cNvSpPr>
          <p:nvPr>
            <p:ph type="title"/>
          </p:nvPr>
        </p:nvSpPr>
        <p:spPr/>
        <p:txBody>
          <a:bodyPr>
            <a:normAutofit/>
          </a:bodyPr>
          <a:lstStyle/>
          <a:p>
            <a:r>
              <a:rPr lang="es-ES" sz="6000" baseline="30000" dirty="0"/>
              <a:t>Pruebas con software oficial</a:t>
            </a:r>
          </a:p>
        </p:txBody>
      </p:sp>
      <p:sp>
        <p:nvSpPr>
          <p:cNvPr id="6" name="Marcador de número de diapositiva 5">
            <a:extLst>
              <a:ext uri="{FF2B5EF4-FFF2-40B4-BE49-F238E27FC236}">
                <a16:creationId xmlns:a16="http://schemas.microsoft.com/office/drawing/2014/main" id="{599FB8EE-30B6-8370-F130-4DBF5D0AC369}"/>
              </a:ext>
            </a:extLst>
          </p:cNvPr>
          <p:cNvSpPr>
            <a:spLocks noGrp="1"/>
          </p:cNvSpPr>
          <p:nvPr>
            <p:ph type="sldNum" sz="quarter" idx="12"/>
          </p:nvPr>
        </p:nvSpPr>
        <p:spPr/>
        <p:txBody>
          <a:bodyPr/>
          <a:lstStyle/>
          <a:p>
            <a:pPr rtl="0"/>
            <a:fld id="{D57F1E4F-1CFF-5643-939E-217C01CDF565}" type="slidenum">
              <a:rPr lang="es-ES" sz="1600" noProof="0" smtClean="0"/>
              <a:pPr rtl="0"/>
              <a:t>7</a:t>
            </a:fld>
            <a:endParaRPr lang="es-ES" noProof="0" dirty="0"/>
          </a:p>
        </p:txBody>
      </p:sp>
      <p:sp>
        <p:nvSpPr>
          <p:cNvPr id="4" name="CuadroTexto 3">
            <a:extLst>
              <a:ext uri="{FF2B5EF4-FFF2-40B4-BE49-F238E27FC236}">
                <a16:creationId xmlns:a16="http://schemas.microsoft.com/office/drawing/2014/main" id="{DFE8DFCF-E3F3-CB9F-3A96-E80647DA1186}"/>
              </a:ext>
            </a:extLst>
          </p:cNvPr>
          <p:cNvSpPr txBox="1"/>
          <p:nvPr/>
        </p:nvSpPr>
        <p:spPr>
          <a:xfrm>
            <a:off x="437745" y="1913255"/>
            <a:ext cx="3706238" cy="1261884"/>
          </a:xfrm>
          <a:prstGeom prst="rect">
            <a:avLst/>
          </a:prstGeom>
          <a:noFill/>
        </p:spPr>
        <p:txBody>
          <a:bodyPr wrap="square" rtlCol="0">
            <a:spAutoFit/>
          </a:bodyPr>
          <a:lstStyle/>
          <a:p>
            <a:pPr algn="ctr"/>
            <a:r>
              <a:rPr lang="es-ES" sz="2200" b="1" dirty="0" err="1"/>
              <a:t>Crazyflie</a:t>
            </a:r>
            <a:r>
              <a:rPr lang="es-ES" sz="2200" b="1" dirty="0"/>
              <a:t> 2.1</a:t>
            </a:r>
          </a:p>
          <a:p>
            <a:pPr marL="285750" indent="-285750">
              <a:buFont typeface="Arial" panose="020B0604020202020204" pitchFamily="34" charset="0"/>
              <a:buChar char="•"/>
            </a:pPr>
            <a:r>
              <a:rPr lang="es-ES" dirty="0"/>
              <a:t>Montamos los drones</a:t>
            </a:r>
          </a:p>
          <a:p>
            <a:pPr marL="285750" indent="-285750">
              <a:buFont typeface="Arial" panose="020B0604020202020204" pitchFamily="34" charset="0"/>
              <a:buChar char="•"/>
            </a:pPr>
            <a:r>
              <a:rPr lang="es-ES" dirty="0"/>
              <a:t>Actualizamos firmware, no obligatorio, pero recomendable</a:t>
            </a:r>
          </a:p>
        </p:txBody>
      </p:sp>
      <p:sp>
        <p:nvSpPr>
          <p:cNvPr id="5" name="CuadroTexto 4">
            <a:extLst>
              <a:ext uri="{FF2B5EF4-FFF2-40B4-BE49-F238E27FC236}">
                <a16:creationId xmlns:a16="http://schemas.microsoft.com/office/drawing/2014/main" id="{FFBAAEAD-CCFC-E6A7-9041-DB7CD7A3571A}"/>
              </a:ext>
            </a:extLst>
          </p:cNvPr>
          <p:cNvSpPr txBox="1"/>
          <p:nvPr/>
        </p:nvSpPr>
        <p:spPr>
          <a:xfrm>
            <a:off x="4242882" y="1908723"/>
            <a:ext cx="3706237" cy="1538883"/>
          </a:xfrm>
          <a:prstGeom prst="rect">
            <a:avLst/>
          </a:prstGeom>
          <a:noFill/>
        </p:spPr>
        <p:txBody>
          <a:bodyPr wrap="square" rtlCol="0">
            <a:spAutoFit/>
          </a:bodyPr>
          <a:lstStyle/>
          <a:p>
            <a:pPr algn="ctr"/>
            <a:r>
              <a:rPr lang="es-ES" sz="2200" b="1" dirty="0" err="1"/>
              <a:t>Crazyradio</a:t>
            </a:r>
            <a:r>
              <a:rPr lang="es-ES" sz="2200" b="1" dirty="0"/>
              <a:t> 2.0</a:t>
            </a:r>
          </a:p>
          <a:p>
            <a:pPr marL="285750" indent="-285750">
              <a:buFont typeface="Arial" panose="020B0604020202020204" pitchFamily="34" charset="0"/>
              <a:buChar char="•"/>
            </a:pPr>
            <a:r>
              <a:rPr lang="es-ES" dirty="0"/>
              <a:t>Permite conectarnos a los </a:t>
            </a:r>
            <a:r>
              <a:rPr lang="es-ES" dirty="0" err="1"/>
              <a:t>Crazyflie</a:t>
            </a:r>
            <a:r>
              <a:rPr lang="es-ES" dirty="0"/>
              <a:t> 2.1</a:t>
            </a:r>
          </a:p>
          <a:p>
            <a:pPr marL="285750" indent="-285750">
              <a:buFont typeface="Arial" panose="020B0604020202020204" pitchFamily="34" charset="0"/>
              <a:buChar char="•"/>
            </a:pPr>
            <a:r>
              <a:rPr lang="es-ES" dirty="0"/>
              <a:t>No funciona de fábrica</a:t>
            </a:r>
          </a:p>
          <a:p>
            <a:pPr marL="285750" indent="-285750">
              <a:buFont typeface="Arial" panose="020B0604020202020204" pitchFamily="34" charset="0"/>
              <a:buChar char="•"/>
            </a:pPr>
            <a:r>
              <a:rPr lang="es-ES" dirty="0"/>
              <a:t>Necesitamos cargar el firmware</a:t>
            </a:r>
          </a:p>
        </p:txBody>
      </p:sp>
      <p:sp>
        <p:nvSpPr>
          <p:cNvPr id="7" name="CuadroTexto 6">
            <a:extLst>
              <a:ext uri="{FF2B5EF4-FFF2-40B4-BE49-F238E27FC236}">
                <a16:creationId xmlns:a16="http://schemas.microsoft.com/office/drawing/2014/main" id="{09EFA12F-26CD-7ED9-19B7-7B11332EDCEC}"/>
              </a:ext>
            </a:extLst>
          </p:cNvPr>
          <p:cNvSpPr txBox="1"/>
          <p:nvPr/>
        </p:nvSpPr>
        <p:spPr>
          <a:xfrm>
            <a:off x="8048018" y="1913255"/>
            <a:ext cx="3706237" cy="1538883"/>
          </a:xfrm>
          <a:prstGeom prst="rect">
            <a:avLst/>
          </a:prstGeom>
          <a:noFill/>
        </p:spPr>
        <p:txBody>
          <a:bodyPr wrap="square" rtlCol="0">
            <a:spAutoFit/>
          </a:bodyPr>
          <a:lstStyle/>
          <a:p>
            <a:pPr algn="ctr"/>
            <a:r>
              <a:rPr lang="es-ES" sz="2200" b="1" dirty="0" err="1"/>
              <a:t>Crazyflie</a:t>
            </a:r>
            <a:r>
              <a:rPr lang="es-ES" sz="2200" b="1" dirty="0"/>
              <a:t> Client</a:t>
            </a:r>
          </a:p>
          <a:p>
            <a:pPr marL="285750" indent="-285750">
              <a:buFont typeface="Arial" panose="020B0604020202020204" pitchFamily="34" charset="0"/>
              <a:buChar char="•"/>
            </a:pPr>
            <a:r>
              <a:rPr lang="es-ES" dirty="0"/>
              <a:t>Permite controlar los </a:t>
            </a:r>
            <a:r>
              <a:rPr lang="es-ES" dirty="0" err="1"/>
              <a:t>Crazyflie</a:t>
            </a:r>
            <a:endParaRPr lang="es-ES" dirty="0"/>
          </a:p>
          <a:p>
            <a:pPr marL="285750" indent="-285750">
              <a:buFont typeface="Arial" panose="020B0604020202020204" pitchFamily="34" charset="0"/>
              <a:buChar char="•"/>
            </a:pPr>
            <a:r>
              <a:rPr lang="es-ES" dirty="0"/>
              <a:t>Puede actualizar el firmware de los </a:t>
            </a:r>
            <a:r>
              <a:rPr lang="es-ES" dirty="0" err="1"/>
              <a:t>Crazyflie</a:t>
            </a:r>
            <a:endParaRPr lang="es-ES" dirty="0"/>
          </a:p>
          <a:p>
            <a:pPr marL="285750" indent="-285750">
              <a:buFont typeface="Arial" panose="020B0604020202020204" pitchFamily="34" charset="0"/>
              <a:buChar char="•"/>
            </a:pPr>
            <a:r>
              <a:rPr lang="es-ES" dirty="0"/>
              <a:t>Necesita </a:t>
            </a:r>
            <a:r>
              <a:rPr lang="es-ES" dirty="0" err="1"/>
              <a:t>Crazyradio</a:t>
            </a:r>
            <a:r>
              <a:rPr lang="es-ES" dirty="0"/>
              <a:t> 2.0</a:t>
            </a:r>
          </a:p>
        </p:txBody>
      </p:sp>
      <p:pic>
        <p:nvPicPr>
          <p:cNvPr id="8" name="Imagen 7">
            <a:extLst>
              <a:ext uri="{FF2B5EF4-FFF2-40B4-BE49-F238E27FC236}">
                <a16:creationId xmlns:a16="http://schemas.microsoft.com/office/drawing/2014/main" id="{F3A99F71-7B73-7AAB-8A85-BBB8947A2388}"/>
              </a:ext>
            </a:extLst>
          </p:cNvPr>
          <p:cNvPicPr>
            <a:picLocks noChangeAspect="1"/>
          </p:cNvPicPr>
          <p:nvPr/>
        </p:nvPicPr>
        <p:blipFill>
          <a:blip r:embed="rId3"/>
          <a:stretch>
            <a:fillRect/>
          </a:stretch>
        </p:blipFill>
        <p:spPr>
          <a:xfrm>
            <a:off x="893913" y="3616219"/>
            <a:ext cx="2793901" cy="2793901"/>
          </a:xfrm>
          <a:prstGeom prst="rect">
            <a:avLst/>
          </a:prstGeom>
        </p:spPr>
      </p:pic>
      <p:pic>
        <p:nvPicPr>
          <p:cNvPr id="9" name="Imagen 8">
            <a:extLst>
              <a:ext uri="{FF2B5EF4-FFF2-40B4-BE49-F238E27FC236}">
                <a16:creationId xmlns:a16="http://schemas.microsoft.com/office/drawing/2014/main" id="{1523FB7C-A765-E165-AF45-90A8C7851C37}"/>
              </a:ext>
            </a:extLst>
          </p:cNvPr>
          <p:cNvPicPr>
            <a:picLocks noChangeAspect="1"/>
          </p:cNvPicPr>
          <p:nvPr/>
        </p:nvPicPr>
        <p:blipFill>
          <a:blip r:embed="rId4"/>
          <a:stretch>
            <a:fillRect/>
          </a:stretch>
        </p:blipFill>
        <p:spPr>
          <a:xfrm>
            <a:off x="4627124" y="3429000"/>
            <a:ext cx="2937752" cy="3068576"/>
          </a:xfrm>
          <a:prstGeom prst="rect">
            <a:avLst/>
          </a:prstGeom>
        </p:spPr>
      </p:pic>
      <p:pic>
        <p:nvPicPr>
          <p:cNvPr id="13" name="Imagen 12">
            <a:extLst>
              <a:ext uri="{FF2B5EF4-FFF2-40B4-BE49-F238E27FC236}">
                <a16:creationId xmlns:a16="http://schemas.microsoft.com/office/drawing/2014/main" id="{06117FF9-E881-3D26-CE13-E8FDE92B8F07}"/>
              </a:ext>
            </a:extLst>
          </p:cNvPr>
          <p:cNvPicPr>
            <a:picLocks noChangeAspect="1"/>
          </p:cNvPicPr>
          <p:nvPr/>
        </p:nvPicPr>
        <p:blipFill>
          <a:blip r:embed="rId5"/>
          <a:stretch>
            <a:fillRect/>
          </a:stretch>
        </p:blipFill>
        <p:spPr>
          <a:xfrm>
            <a:off x="8036033" y="3722451"/>
            <a:ext cx="3730206" cy="2233686"/>
          </a:xfrm>
          <a:prstGeom prst="rect">
            <a:avLst/>
          </a:prstGeom>
        </p:spPr>
      </p:pic>
    </p:spTree>
    <p:extLst>
      <p:ext uri="{BB962C8B-B14F-4D97-AF65-F5344CB8AC3E}">
        <p14:creationId xmlns:p14="http://schemas.microsoft.com/office/powerpoint/2010/main" val="1337846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142FC-ABBA-8C92-D41F-F5BCE22AA8F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C44C6856-8A2B-D4A6-17D2-15902937296B}"/>
              </a:ext>
            </a:extLst>
          </p:cNvPr>
          <p:cNvSpPr>
            <a:spLocks noGrp="1"/>
          </p:cNvSpPr>
          <p:nvPr>
            <p:ph type="title"/>
          </p:nvPr>
        </p:nvSpPr>
        <p:spPr>
          <a:xfrm>
            <a:off x="581192" y="576342"/>
            <a:ext cx="11029616" cy="986569"/>
          </a:xfrm>
        </p:spPr>
        <p:txBody>
          <a:bodyPr anchor="ctr">
            <a:normAutofit fontScale="90000"/>
          </a:bodyPr>
          <a:lstStyle/>
          <a:p>
            <a:pPr algn="ctr"/>
            <a:r>
              <a:rPr lang="es-ES" sz="4400" dirty="0"/>
              <a:t>Variables de control de un </a:t>
            </a:r>
            <a:r>
              <a:rPr lang="es-ES" sz="4400" dirty="0" err="1"/>
              <a:t>rotorcraft</a:t>
            </a:r>
            <a:endParaRPr lang="es-ES" sz="3600" baseline="30000" dirty="0"/>
          </a:p>
        </p:txBody>
      </p:sp>
      <p:sp>
        <p:nvSpPr>
          <p:cNvPr id="4" name="Marcador de texto 3">
            <a:extLst>
              <a:ext uri="{FF2B5EF4-FFF2-40B4-BE49-F238E27FC236}">
                <a16:creationId xmlns:a16="http://schemas.microsoft.com/office/drawing/2014/main" id="{84D5006F-4C18-D9D4-E4AB-F410AE37D884}"/>
              </a:ext>
            </a:extLst>
          </p:cNvPr>
          <p:cNvSpPr>
            <a:spLocks noGrp="1"/>
          </p:cNvSpPr>
          <p:nvPr>
            <p:ph type="body" sz="half" idx="2"/>
          </p:nvPr>
        </p:nvSpPr>
        <p:spPr>
          <a:xfrm>
            <a:off x="341664" y="1679643"/>
            <a:ext cx="5880381" cy="5047729"/>
          </a:xfrm>
        </p:spPr>
        <p:txBody>
          <a:bodyPr numCol="1" anchor="t">
            <a:normAutofit/>
          </a:bodyPr>
          <a:lstStyle/>
          <a:p>
            <a:r>
              <a:rPr lang="es-ES" sz="2000" dirty="0"/>
              <a:t>Entre las variables más típicas de control en un dron tenemos las siguientes. En </a:t>
            </a:r>
            <a:r>
              <a:rPr lang="es-ES" sz="2000" b="1" dirty="0"/>
              <a:t>negrita</a:t>
            </a:r>
            <a:r>
              <a:rPr lang="es-ES" sz="2000" dirty="0"/>
              <a:t> las que </a:t>
            </a:r>
            <a:r>
              <a:rPr lang="es-ES" sz="2000" dirty="0" err="1"/>
              <a:t>Crazyflie</a:t>
            </a:r>
            <a:r>
              <a:rPr lang="es-ES" sz="2000" dirty="0"/>
              <a:t> Client nos muestra:</a:t>
            </a:r>
          </a:p>
          <a:p>
            <a:pPr marL="342900" indent="-342900">
              <a:buFont typeface="Arial" panose="020B0604020202020204" pitchFamily="34" charset="0"/>
              <a:buChar char="•"/>
            </a:pPr>
            <a:r>
              <a:rPr lang="es-ES" sz="1800" b="1" dirty="0"/>
              <a:t>Roll, pitch y </a:t>
            </a:r>
            <a:r>
              <a:rPr lang="es-ES" sz="1800" b="1" dirty="0" err="1"/>
              <a:t>yaw</a:t>
            </a:r>
            <a:r>
              <a:rPr lang="es-ES" sz="1800" b="1" dirty="0"/>
              <a:t>: </a:t>
            </a:r>
            <a:r>
              <a:rPr lang="es-ES" sz="1800" dirty="0"/>
              <a:t>Rotación sobre los ejes X, Y, Z, respectivamente</a:t>
            </a:r>
          </a:p>
          <a:p>
            <a:pPr marL="342900" indent="-342900">
              <a:buFont typeface="Arial" panose="020B0604020202020204" pitchFamily="34" charset="0"/>
              <a:buChar char="•"/>
            </a:pPr>
            <a:r>
              <a:rPr lang="es-ES" sz="2000" b="1" dirty="0"/>
              <a:t>Posición en los ejes X, Y, Z </a:t>
            </a:r>
            <a:r>
              <a:rPr lang="es-ES" sz="2000" dirty="0"/>
              <a:t>(posición relativa)</a:t>
            </a:r>
          </a:p>
          <a:p>
            <a:pPr marL="342900" indent="-342900">
              <a:buFont typeface="Arial" panose="020B0604020202020204" pitchFamily="34" charset="0"/>
              <a:buChar char="•"/>
            </a:pPr>
            <a:r>
              <a:rPr lang="es-ES" sz="2000" dirty="0"/>
              <a:t>Coordenadas GPS (posición absoluta)</a:t>
            </a:r>
            <a:endParaRPr lang="es-ES" sz="2000" b="1" dirty="0"/>
          </a:p>
          <a:p>
            <a:pPr marL="342900" indent="-342900">
              <a:buFont typeface="Arial" panose="020B0604020202020204" pitchFamily="34" charset="0"/>
              <a:buChar char="•"/>
            </a:pPr>
            <a:r>
              <a:rPr lang="es-ES" sz="2000" b="1" dirty="0"/>
              <a:t>Altura</a:t>
            </a:r>
            <a:r>
              <a:rPr lang="es-ES" sz="2000" dirty="0"/>
              <a:t>, respecto a nivel del mar o suelo</a:t>
            </a:r>
          </a:p>
          <a:p>
            <a:pPr marL="342900" indent="-342900">
              <a:buFont typeface="Arial" panose="020B0604020202020204" pitchFamily="34" charset="0"/>
              <a:buChar char="•"/>
            </a:pPr>
            <a:r>
              <a:rPr lang="es-ES" sz="2000" b="1" i="1" dirty="0" err="1"/>
              <a:t>Throttle</a:t>
            </a:r>
            <a:r>
              <a:rPr lang="es-ES" sz="2000" b="1" i="1" dirty="0"/>
              <a:t>/</a:t>
            </a:r>
            <a:r>
              <a:rPr lang="es-ES" sz="2000" b="1" i="1" dirty="0" err="1"/>
              <a:t>Thrust</a:t>
            </a:r>
            <a:r>
              <a:rPr lang="es-ES" sz="2000" b="1" i="1" dirty="0"/>
              <a:t> </a:t>
            </a:r>
            <a:r>
              <a:rPr lang="es-ES" sz="2000" b="1" dirty="0"/>
              <a:t>o uso/empuje </a:t>
            </a:r>
            <a:r>
              <a:rPr lang="es-ES" sz="2000" dirty="0"/>
              <a:t>de los motores</a:t>
            </a:r>
          </a:p>
          <a:p>
            <a:pPr marL="342900" indent="-342900">
              <a:buFont typeface="Arial" panose="020B0604020202020204" pitchFamily="34" charset="0"/>
              <a:buChar char="•"/>
            </a:pPr>
            <a:r>
              <a:rPr lang="es-ES" sz="2000" dirty="0"/>
              <a:t>Nivel de batería</a:t>
            </a:r>
          </a:p>
          <a:p>
            <a:pPr marL="342900" indent="-342900">
              <a:buFont typeface="Arial" panose="020B0604020202020204" pitchFamily="34" charset="0"/>
              <a:buChar char="•"/>
            </a:pPr>
            <a:r>
              <a:rPr lang="es-ES" sz="2000" dirty="0"/>
              <a:t>Velocidades y aceleraciones en cada eje</a:t>
            </a:r>
          </a:p>
        </p:txBody>
      </p:sp>
      <p:sp>
        <p:nvSpPr>
          <p:cNvPr id="5" name="Marcador de número de diapositiva 4">
            <a:extLst>
              <a:ext uri="{FF2B5EF4-FFF2-40B4-BE49-F238E27FC236}">
                <a16:creationId xmlns:a16="http://schemas.microsoft.com/office/drawing/2014/main" id="{F2E96816-9BB6-88BD-9FA2-43AB64326F68}"/>
              </a:ext>
            </a:extLst>
          </p:cNvPr>
          <p:cNvSpPr>
            <a:spLocks noGrp="1"/>
          </p:cNvSpPr>
          <p:nvPr>
            <p:ph type="sldNum" sz="quarter" idx="12"/>
          </p:nvPr>
        </p:nvSpPr>
        <p:spPr/>
        <p:txBody>
          <a:bodyPr/>
          <a:lstStyle/>
          <a:p>
            <a:pPr rtl="0"/>
            <a:fld id="{D57F1E4F-1CFF-5643-939E-217C01CDF565}" type="slidenum">
              <a:rPr lang="es-ES" sz="1600" noProof="0" smtClean="0"/>
              <a:pPr rtl="0"/>
              <a:t>8</a:t>
            </a:fld>
            <a:endParaRPr lang="es-ES" noProof="0" dirty="0"/>
          </a:p>
        </p:txBody>
      </p:sp>
      <p:pic>
        <p:nvPicPr>
          <p:cNvPr id="6" name="Imagen 5">
            <a:extLst>
              <a:ext uri="{FF2B5EF4-FFF2-40B4-BE49-F238E27FC236}">
                <a16:creationId xmlns:a16="http://schemas.microsoft.com/office/drawing/2014/main" id="{97504CE8-A70D-7021-DB46-E159723CEB8F}"/>
              </a:ext>
            </a:extLst>
          </p:cNvPr>
          <p:cNvPicPr>
            <a:picLocks noChangeAspect="1"/>
          </p:cNvPicPr>
          <p:nvPr/>
        </p:nvPicPr>
        <p:blipFill>
          <a:blip r:embed="rId3"/>
          <a:stretch>
            <a:fillRect/>
          </a:stretch>
        </p:blipFill>
        <p:spPr>
          <a:xfrm>
            <a:off x="6095999" y="1679643"/>
            <a:ext cx="5708440" cy="4046489"/>
          </a:xfrm>
          <a:prstGeom prst="rect">
            <a:avLst/>
          </a:prstGeom>
        </p:spPr>
      </p:pic>
    </p:spTree>
    <p:extLst>
      <p:ext uri="{BB962C8B-B14F-4D97-AF65-F5344CB8AC3E}">
        <p14:creationId xmlns:p14="http://schemas.microsoft.com/office/powerpoint/2010/main" val="517759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DF430-CFFB-590F-27E9-F6284BB1E1E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2DDAB8D-DE74-DB99-4E0B-F6F815E4AE18}"/>
              </a:ext>
            </a:extLst>
          </p:cNvPr>
          <p:cNvSpPr>
            <a:spLocks noGrp="1"/>
          </p:cNvSpPr>
          <p:nvPr>
            <p:ph type="title"/>
          </p:nvPr>
        </p:nvSpPr>
        <p:spPr>
          <a:xfrm>
            <a:off x="581192" y="576342"/>
            <a:ext cx="11029616" cy="753105"/>
          </a:xfrm>
        </p:spPr>
        <p:txBody>
          <a:bodyPr anchor="ctr">
            <a:normAutofit fontScale="90000"/>
          </a:bodyPr>
          <a:lstStyle/>
          <a:p>
            <a:pPr algn="ctr"/>
            <a:r>
              <a:rPr lang="es-ES" sz="4400" dirty="0"/>
              <a:t>Primeras pruebas</a:t>
            </a:r>
            <a:endParaRPr lang="es-ES" sz="3600" baseline="30000" dirty="0"/>
          </a:p>
        </p:txBody>
      </p:sp>
      <p:sp>
        <p:nvSpPr>
          <p:cNvPr id="5" name="Marcador de número de diapositiva 4">
            <a:extLst>
              <a:ext uri="{FF2B5EF4-FFF2-40B4-BE49-F238E27FC236}">
                <a16:creationId xmlns:a16="http://schemas.microsoft.com/office/drawing/2014/main" id="{42ADC31E-3C60-1AEE-6627-CAF329D26D7B}"/>
              </a:ext>
            </a:extLst>
          </p:cNvPr>
          <p:cNvSpPr>
            <a:spLocks noGrp="1"/>
          </p:cNvSpPr>
          <p:nvPr>
            <p:ph type="sldNum" sz="quarter" idx="12"/>
          </p:nvPr>
        </p:nvSpPr>
        <p:spPr/>
        <p:txBody>
          <a:bodyPr/>
          <a:lstStyle/>
          <a:p>
            <a:pPr rtl="0"/>
            <a:fld id="{D57F1E4F-1CFF-5643-939E-217C01CDF565}" type="slidenum">
              <a:rPr lang="es-ES" sz="1600" noProof="0" smtClean="0"/>
              <a:pPr rtl="0"/>
              <a:t>9</a:t>
            </a:fld>
            <a:endParaRPr lang="es-ES" noProof="0" dirty="0"/>
          </a:p>
        </p:txBody>
      </p:sp>
      <p:pic>
        <p:nvPicPr>
          <p:cNvPr id="4" name="Imagen 3">
            <a:extLst>
              <a:ext uri="{FF2B5EF4-FFF2-40B4-BE49-F238E27FC236}">
                <a16:creationId xmlns:a16="http://schemas.microsoft.com/office/drawing/2014/main" id="{12F3D33A-1197-54C0-EC09-BE742135794B}"/>
              </a:ext>
            </a:extLst>
          </p:cNvPr>
          <p:cNvPicPr>
            <a:picLocks noChangeAspect="1"/>
          </p:cNvPicPr>
          <p:nvPr/>
        </p:nvPicPr>
        <p:blipFill>
          <a:blip r:embed="rId3"/>
          <a:stretch>
            <a:fillRect/>
          </a:stretch>
        </p:blipFill>
        <p:spPr>
          <a:xfrm>
            <a:off x="1242893" y="1329447"/>
            <a:ext cx="9706214" cy="5296027"/>
          </a:xfrm>
          <a:prstGeom prst="rect">
            <a:avLst/>
          </a:prstGeom>
        </p:spPr>
      </p:pic>
    </p:spTree>
    <p:extLst>
      <p:ext uri="{BB962C8B-B14F-4D97-AF65-F5344CB8AC3E}">
        <p14:creationId xmlns:p14="http://schemas.microsoft.com/office/powerpoint/2010/main" val="2248256954"/>
      </p:ext>
    </p:extLst>
  </p:cSld>
  <p:clrMapOvr>
    <a:masterClrMapping/>
  </p:clrMapOvr>
</p:sld>
</file>

<file path=ppt/theme/theme1.xml><?xml version="1.0" encoding="utf-8"?>
<a:theme xmlns:a="http://schemas.openxmlformats.org/drawingml/2006/main" name="Personalizado">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61209669_TF56390039_Win32" id="{FCB14B3E-2B92-48B8-A334-05E7A8EE34E1}" vid="{B6EC9E21-8C82-4EB1-BBE7-A370F785D0C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Diseño tecnológico</Template>
  <TotalTime>2560</TotalTime>
  <Words>1625</Words>
  <Application>Microsoft Office PowerPoint</Application>
  <PresentationFormat>Panorámica</PresentationFormat>
  <Paragraphs>283</Paragraphs>
  <Slides>33</Slides>
  <Notes>30</Notes>
  <HiddenSlides>0</HiddenSlides>
  <MMClips>8</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33</vt:i4>
      </vt:variant>
    </vt:vector>
  </HeadingPairs>
  <TitlesOfParts>
    <vt:vector size="38" baseType="lpstr">
      <vt:lpstr>Arial</vt:lpstr>
      <vt:lpstr>Calibri</vt:lpstr>
      <vt:lpstr>Gill Sans MT</vt:lpstr>
      <vt:lpstr>Wingdings 2</vt:lpstr>
      <vt:lpstr>Personalizado</vt:lpstr>
      <vt:lpstr>Control y coordinación de drones Crazyflie</vt:lpstr>
      <vt:lpstr>Índice</vt:lpstr>
      <vt:lpstr>Descripción general</vt:lpstr>
      <vt:lpstr>Objetivos</vt:lpstr>
      <vt:lpstr>Planificación</vt:lpstr>
      <vt:lpstr>Índice</vt:lpstr>
      <vt:lpstr>Pruebas con software oficial</vt:lpstr>
      <vt:lpstr>Variables de control de un rotorcraft</vt:lpstr>
      <vt:lpstr>Primeras pruebas</vt:lpstr>
      <vt:lpstr>Pruebas con Paparazzi</vt:lpstr>
      <vt:lpstr>Simulación</vt:lpstr>
      <vt:lpstr>Índice</vt:lpstr>
      <vt:lpstr>(Des)Control básico</vt:lpstr>
      <vt:lpstr>Control básico: Hovering</vt:lpstr>
      <vt:lpstr>Algoritmos gvf</vt:lpstr>
      <vt:lpstr>Implementación del algoritmo</vt:lpstr>
      <vt:lpstr>Implementación del algoritmo: prueba</vt:lpstr>
      <vt:lpstr>Índice</vt:lpstr>
      <vt:lpstr>Algoritmos de coordinación</vt:lpstr>
      <vt:lpstr>Implementación de la coordinación</vt:lpstr>
      <vt:lpstr>Simulación de formaciones: Círculos</vt:lpstr>
      <vt:lpstr>Simulación de formaciones: Círculos</vt:lpstr>
      <vt:lpstr>Simulación de formaciones: Segmentos</vt:lpstr>
      <vt:lpstr>Simulación de formaciones: Segmentos</vt:lpstr>
      <vt:lpstr>Resultados de las formaciones: paparazzi</vt:lpstr>
      <vt:lpstr>Resultados de las formaciones: Bitcraze</vt:lpstr>
      <vt:lpstr>Resultados de las formaciones</vt:lpstr>
      <vt:lpstr>Resultados de las formaciones</vt:lpstr>
      <vt:lpstr>Resultados de las formaciones</vt:lpstr>
      <vt:lpstr>Índice</vt:lpstr>
      <vt:lpstr>Conclusiones</vt:lpstr>
      <vt:lpstr>Conclusiones</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Control y Coordinacion de Drones Crazyflie</dc:title>
  <dc:creator>Ángel Hurtado</dc:creator>
  <cp:lastModifiedBy>Ángel Hurtado</cp:lastModifiedBy>
  <cp:revision>69</cp:revision>
  <dcterms:created xsi:type="dcterms:W3CDTF">2023-10-02T14:38:13Z</dcterms:created>
  <dcterms:modified xsi:type="dcterms:W3CDTF">2024-06-28T08:37:38Z</dcterms:modified>
  <cp:category>Drones, Robotica, C</cp:category>
</cp:coreProperties>
</file>